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32"/>
  </p:notesMasterIdLst>
  <p:sldIdLst>
    <p:sldId id="256" r:id="rId3"/>
    <p:sldId id="297" r:id="rId4"/>
    <p:sldId id="259" r:id="rId5"/>
    <p:sldId id="260" r:id="rId6"/>
    <p:sldId id="261" r:id="rId7"/>
    <p:sldId id="262"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71" r:id="rId21"/>
    <p:sldId id="275" r:id="rId22"/>
    <p:sldId id="272" r:id="rId23"/>
    <p:sldId id="273" r:id="rId24"/>
    <p:sldId id="274" r:id="rId25"/>
    <p:sldId id="292" r:id="rId26"/>
    <p:sldId id="293" r:id="rId27"/>
    <p:sldId id="296" r:id="rId28"/>
    <p:sldId id="294" r:id="rId29"/>
    <p:sldId id="278" r:id="rId30"/>
    <p:sldId id="299" r:id="rId31"/>
  </p:sldIdLst>
  <p:sldSz cx="13442950" cy="7561263"/>
  <p:notesSz cx="6669088" cy="992822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20700" indent="-63500" algn="l" rtl="0" fontAlgn="base">
      <a:spcBef>
        <a:spcPct val="0"/>
      </a:spcBef>
      <a:spcAft>
        <a:spcPct val="0"/>
      </a:spcAft>
      <a:defRPr kern="1200">
        <a:solidFill>
          <a:schemeClr val="tx1"/>
        </a:solidFill>
        <a:latin typeface="Arial" charset="0"/>
        <a:ea typeface="+mn-ea"/>
        <a:cs typeface="+mn-cs"/>
      </a:defRPr>
    </a:lvl2pPr>
    <a:lvl3pPr marL="1042988" indent="-128588" algn="l" rtl="0" fontAlgn="base">
      <a:spcBef>
        <a:spcPct val="0"/>
      </a:spcBef>
      <a:spcAft>
        <a:spcPct val="0"/>
      </a:spcAft>
      <a:defRPr kern="1200">
        <a:solidFill>
          <a:schemeClr val="tx1"/>
        </a:solidFill>
        <a:latin typeface="Arial" charset="0"/>
        <a:ea typeface="+mn-ea"/>
        <a:cs typeface="+mn-cs"/>
      </a:defRPr>
    </a:lvl3pPr>
    <a:lvl4pPr marL="1563688" indent="-192088" algn="l" rtl="0" fontAlgn="base">
      <a:spcBef>
        <a:spcPct val="0"/>
      </a:spcBef>
      <a:spcAft>
        <a:spcPct val="0"/>
      </a:spcAft>
      <a:defRPr kern="1200">
        <a:solidFill>
          <a:schemeClr val="tx1"/>
        </a:solidFill>
        <a:latin typeface="Arial" charset="0"/>
        <a:ea typeface="+mn-ea"/>
        <a:cs typeface="+mn-cs"/>
      </a:defRPr>
    </a:lvl4pPr>
    <a:lvl5pPr marL="2085975" indent="-257175"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423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C143"/>
    <a:srgbClr val="BF311A"/>
    <a:srgbClr val="A9C398"/>
    <a:srgbClr val="4F8ABE"/>
    <a:srgbClr val="C8B18B"/>
    <a:srgbClr val="E5B53B"/>
    <a:srgbClr val="A49400"/>
    <a:srgbClr val="EBD723"/>
    <a:srgbClr val="6D8D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23" autoAdjust="0"/>
    <p:restoredTop sz="95897" autoAdjust="0"/>
  </p:normalViewPr>
  <p:slideViewPr>
    <p:cSldViewPr snapToGrid="0">
      <p:cViewPr varScale="1">
        <p:scale>
          <a:sx n="99" d="100"/>
          <a:sy n="99" d="100"/>
        </p:scale>
        <p:origin x="960" y="176"/>
      </p:cViewPr>
      <p:guideLst>
        <p:guide orient="horz" pos="2381"/>
        <p:guide pos="423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GB" dirty="0"/>
          </a:p>
        </p:txBody>
      </p:sp>
      <p:sp>
        <p:nvSpPr>
          <p:cNvPr id="6147" name="Rectangle 3"/>
          <p:cNvSpPr>
            <a:spLocks noGrp="1" noChangeArrowheads="1"/>
          </p:cNvSpPr>
          <p:nvPr>
            <p:ph type="dt" idx="1"/>
          </p:nvPr>
        </p:nvSpPr>
        <p:spPr bwMode="auto">
          <a:xfrm>
            <a:off x="377825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GB" dirty="0"/>
          </a:p>
        </p:txBody>
      </p:sp>
      <p:sp>
        <p:nvSpPr>
          <p:cNvPr id="18436" name="Rectangle 4"/>
          <p:cNvSpPr>
            <a:spLocks noGrp="1" noRot="1" noChangeAspect="1" noChangeArrowheads="1" noTextEdit="1"/>
          </p:cNvSpPr>
          <p:nvPr>
            <p:ph type="sldImg" idx="2"/>
          </p:nvPr>
        </p:nvSpPr>
        <p:spPr bwMode="auto">
          <a:xfrm>
            <a:off x="25400" y="744538"/>
            <a:ext cx="6618288"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66750" y="4716463"/>
            <a:ext cx="5335588"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150" name="Rectangle 6"/>
          <p:cNvSpPr>
            <a:spLocks noGrp="1" noChangeArrowheads="1"/>
          </p:cNvSpPr>
          <p:nvPr>
            <p:ph type="ftr" sz="quarter" idx="4"/>
          </p:nvPr>
        </p:nvSpPr>
        <p:spPr bwMode="auto">
          <a:xfrm>
            <a:off x="0"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GB" dirty="0"/>
          </a:p>
        </p:txBody>
      </p:sp>
      <p:sp>
        <p:nvSpPr>
          <p:cNvPr id="6151" name="Rectangle 7"/>
          <p:cNvSpPr>
            <a:spLocks noGrp="1" noChangeArrowheads="1"/>
          </p:cNvSpPr>
          <p:nvPr>
            <p:ph type="sldNum" sz="quarter" idx="5"/>
          </p:nvPr>
        </p:nvSpPr>
        <p:spPr bwMode="auto">
          <a:xfrm>
            <a:off x="3778250"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451C9682-FE96-4EFC-A8A9-3F20B51249B0}" type="slidenum">
              <a:rPr lang="en-GB"/>
              <a:pPr>
                <a:defRPr/>
              </a:pPr>
              <a:t>‹#›</a:t>
            </a:fld>
            <a:endParaRPr lang="en-GB" dirty="0"/>
          </a:p>
        </p:txBody>
      </p:sp>
    </p:spTree>
    <p:extLst>
      <p:ext uri="{BB962C8B-B14F-4D97-AF65-F5344CB8AC3E}">
        <p14:creationId xmlns:p14="http://schemas.microsoft.com/office/powerpoint/2010/main" val="6058150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520700" algn="l" rtl="0" eaLnBrk="0" fontAlgn="base" hangingPunct="0">
      <a:spcBef>
        <a:spcPct val="30000"/>
      </a:spcBef>
      <a:spcAft>
        <a:spcPct val="0"/>
      </a:spcAft>
      <a:defRPr sz="1400" kern="1200">
        <a:solidFill>
          <a:schemeClr val="tx1"/>
        </a:solidFill>
        <a:latin typeface="Arial" charset="0"/>
        <a:ea typeface="+mn-ea"/>
        <a:cs typeface="+mn-cs"/>
      </a:defRPr>
    </a:lvl2pPr>
    <a:lvl3pPr marL="1042988" algn="l" rtl="0" eaLnBrk="0" fontAlgn="base" hangingPunct="0">
      <a:spcBef>
        <a:spcPct val="30000"/>
      </a:spcBef>
      <a:spcAft>
        <a:spcPct val="0"/>
      </a:spcAft>
      <a:defRPr sz="1400" kern="1200">
        <a:solidFill>
          <a:schemeClr val="tx1"/>
        </a:solidFill>
        <a:latin typeface="Arial" charset="0"/>
        <a:ea typeface="+mn-ea"/>
        <a:cs typeface="+mn-cs"/>
      </a:defRPr>
    </a:lvl3pPr>
    <a:lvl4pPr marL="1563688" algn="l" rtl="0" eaLnBrk="0" fontAlgn="base" hangingPunct="0">
      <a:spcBef>
        <a:spcPct val="30000"/>
      </a:spcBef>
      <a:spcAft>
        <a:spcPct val="0"/>
      </a:spcAft>
      <a:defRPr sz="1400" kern="1200">
        <a:solidFill>
          <a:schemeClr val="tx1"/>
        </a:solidFill>
        <a:latin typeface="Arial" charset="0"/>
        <a:ea typeface="+mn-ea"/>
        <a:cs typeface="+mn-cs"/>
      </a:defRPr>
    </a:lvl4pPr>
    <a:lvl5pPr marL="2085975" algn="l" rtl="0" eaLnBrk="0" fontAlgn="base" hangingPunct="0">
      <a:spcBef>
        <a:spcPct val="30000"/>
      </a:spcBef>
      <a:spcAft>
        <a:spcPct val="0"/>
      </a:spcAft>
      <a:defRPr sz="1400" kern="1200">
        <a:solidFill>
          <a:schemeClr val="tx1"/>
        </a:solidFill>
        <a:latin typeface="Arial" charset="0"/>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6386"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7051" t="18436" r="4192" b="188"/>
          <a:stretch/>
        </p:blipFill>
        <p:spPr bwMode="auto">
          <a:xfrm>
            <a:off x="1996" y="1"/>
            <a:ext cx="13440955" cy="75898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p:nvSpPr>
        <p:spPr bwMode="auto">
          <a:xfrm>
            <a:off x="526862" y="6765925"/>
            <a:ext cx="12381244" cy="596900"/>
          </a:xfrm>
          <a:prstGeom prst="rect">
            <a:avLst/>
          </a:prstGeom>
          <a:solidFill>
            <a:schemeClr val="accent1"/>
          </a:solidFill>
          <a:ln w="12700" algn="ctr">
            <a:solidFill>
              <a:schemeClr val="accent1"/>
            </a:solidFill>
            <a:miter lim="800000"/>
            <a:headEnd/>
            <a:tailEnd/>
          </a:ln>
        </p:spPr>
        <p:txBody>
          <a:bodyPr lIns="104306" tIns="52153" rIns="104306" bIns="52153" anchor="ctr"/>
          <a:lstStyle/>
          <a:p>
            <a:pPr algn="ctr"/>
            <a:endParaRPr lang="en-US" dirty="0">
              <a:solidFill>
                <a:srgbClr val="FFFFFF"/>
              </a:solidFill>
            </a:endParaRPr>
          </a:p>
        </p:txBody>
      </p:sp>
      <p:sp>
        <p:nvSpPr>
          <p:cNvPr id="7" name="Subtitle 2"/>
          <p:cNvSpPr txBox="1">
            <a:spLocks/>
          </p:cNvSpPr>
          <p:nvPr/>
        </p:nvSpPr>
        <p:spPr bwMode="auto">
          <a:xfrm>
            <a:off x="6721476" y="6765926"/>
            <a:ext cx="5671743"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buClr>
                <a:schemeClr val="accent1"/>
              </a:buClr>
              <a:buFont typeface="Arial" charset="0"/>
              <a:buNone/>
              <a:defRPr/>
            </a:pPr>
            <a:r>
              <a:rPr lang="en-GB" sz="900" dirty="0">
                <a:solidFill>
                  <a:schemeClr val="bg1"/>
                </a:solidFill>
              </a:rPr>
              <a:t>PRECISE. PROVEN. PERFORMANCE.</a:t>
            </a:r>
          </a:p>
        </p:txBody>
      </p:sp>
      <p:sp>
        <p:nvSpPr>
          <p:cNvPr id="15" name="Rectangle 9"/>
          <p:cNvSpPr>
            <a:spLocks noChangeArrowheads="1"/>
          </p:cNvSpPr>
          <p:nvPr userDrawn="1"/>
        </p:nvSpPr>
        <p:spPr bwMode="auto">
          <a:xfrm>
            <a:off x="526862" y="3590925"/>
            <a:ext cx="12381244" cy="3175000"/>
          </a:xfrm>
          <a:prstGeom prst="rect">
            <a:avLst/>
          </a:prstGeom>
          <a:solidFill>
            <a:schemeClr val="tx1">
              <a:alpha val="40000"/>
            </a:schemeClr>
          </a:solidFill>
          <a:ln w="12700" algn="ctr">
            <a:solidFill>
              <a:schemeClr val="bg1"/>
            </a:solidFill>
            <a:miter lim="800000"/>
            <a:headEnd/>
            <a:tailEnd/>
          </a:ln>
        </p:spPr>
        <p:txBody>
          <a:bodyPr lIns="104306" tIns="52153" rIns="104306" bIns="52153" anchor="ctr"/>
          <a:lstStyle/>
          <a:p>
            <a:pPr algn="ctr"/>
            <a:endParaRPr lang="en-US" dirty="0">
              <a:solidFill>
                <a:srgbClr val="FFFFFF"/>
              </a:solidFill>
            </a:endParaRPr>
          </a:p>
        </p:txBody>
      </p:sp>
      <p:sp>
        <p:nvSpPr>
          <p:cNvPr id="8" name="Rectangle 5"/>
          <p:cNvSpPr>
            <a:spLocks noGrp="1" noChangeArrowheads="1"/>
          </p:cNvSpPr>
          <p:nvPr>
            <p:ph type="ftr" sz="quarter" idx="10"/>
          </p:nvPr>
        </p:nvSpPr>
        <p:spPr bwMode="auto">
          <a:xfrm>
            <a:off x="1057715" y="6561139"/>
            <a:ext cx="5737602" cy="19843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700" smtClean="0">
                <a:solidFill>
                  <a:schemeClr val="bg1"/>
                </a:solidFill>
                <a:cs typeface="Arial" charset="0"/>
              </a:defRPr>
            </a:lvl1pPr>
          </a:lstStyle>
          <a:p>
            <a:pPr>
              <a:defRPr/>
            </a:pPr>
            <a:r>
              <a:rPr lang="en-US" dirty="0"/>
              <a:t>© </a:t>
            </a:r>
            <a:r>
              <a:rPr lang="en-GB" dirty="0">
                <a:cs typeface="+mn-cs"/>
              </a:rPr>
              <a:t>2015 Moore Stephens LLP</a:t>
            </a:r>
          </a:p>
        </p:txBody>
      </p:sp>
      <p:pic>
        <p:nvPicPr>
          <p:cNvPr id="9" name="Picture 4" descr="G:\Design Work\Elements\Logos\LOGO FILES\Size 1 56mm\Size 1 WHITE BLUE 56mm.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44200" y="762857"/>
            <a:ext cx="2163906" cy="2889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p:cNvSpPr>
            <a:spLocks noGrp="1" noChangeArrowheads="1"/>
          </p:cNvSpPr>
          <p:nvPr>
            <p:ph type="ctrTitle"/>
          </p:nvPr>
        </p:nvSpPr>
        <p:spPr>
          <a:xfrm>
            <a:off x="1057234" y="4306506"/>
            <a:ext cx="11321483" cy="673863"/>
          </a:xfrm>
        </p:spPr>
        <p:txBody>
          <a:bodyPr anchor="t"/>
          <a:lstStyle>
            <a:lvl1pPr>
              <a:lnSpc>
                <a:spcPts val="5133"/>
              </a:lnSpc>
              <a:defRPr sz="4600" b="0">
                <a:solidFill>
                  <a:schemeClr val="bg1"/>
                </a:solidFill>
              </a:defRPr>
            </a:lvl1pPr>
          </a:lstStyle>
          <a:p>
            <a:pPr lvl="0"/>
            <a:r>
              <a:rPr lang="en-US" noProof="0"/>
              <a:t>Click to edit Master title style</a:t>
            </a:r>
            <a:endParaRPr lang="en-GB" noProof="0" dirty="0"/>
          </a:p>
        </p:txBody>
      </p:sp>
      <p:sp>
        <p:nvSpPr>
          <p:cNvPr id="14" name="Rectangle 15"/>
          <p:cNvSpPr>
            <a:spLocks noGrp="1" noChangeArrowheads="1"/>
          </p:cNvSpPr>
          <p:nvPr>
            <p:ph type="subTitle" sz="quarter" idx="1"/>
          </p:nvPr>
        </p:nvSpPr>
        <p:spPr>
          <a:xfrm>
            <a:off x="1057234" y="4929610"/>
            <a:ext cx="11321483" cy="673863"/>
          </a:xfrm>
        </p:spPr>
        <p:txBody>
          <a:bodyPr/>
          <a:lstStyle>
            <a:lvl1pPr>
              <a:lnSpc>
                <a:spcPts val="5133"/>
              </a:lnSpc>
              <a:defRPr sz="3700">
                <a:solidFill>
                  <a:schemeClr val="bg1"/>
                </a:solidFill>
              </a:defRPr>
            </a:lvl1pPr>
          </a:lstStyle>
          <a:p>
            <a:pPr lvl="0"/>
            <a:r>
              <a:rPr lang="en-US" noProof="0"/>
              <a:t>Click to edit Master subtitle style</a:t>
            </a:r>
            <a:endParaRPr lang="en-GB" noProof="0"/>
          </a:p>
        </p:txBody>
      </p:sp>
    </p:spTree>
    <p:extLst>
      <p:ext uri="{BB962C8B-B14F-4D97-AF65-F5344CB8AC3E}">
        <p14:creationId xmlns:p14="http://schemas.microsoft.com/office/powerpoint/2010/main" val="448963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82433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50095" y="395567"/>
            <a:ext cx="2828621" cy="63588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057233" y="395567"/>
            <a:ext cx="8268813" cy="6358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40596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8221" y="2348894"/>
            <a:ext cx="11426508" cy="1620771"/>
          </a:xfrm>
        </p:spPr>
        <p:txBody>
          <a:bodyPr/>
          <a:lstStyle/>
          <a:p>
            <a:r>
              <a:rPr lang="en-US"/>
              <a:t>Click to edit Master title style</a:t>
            </a:r>
            <a:endParaRPr lang="en-GB"/>
          </a:p>
        </p:txBody>
      </p:sp>
      <p:sp>
        <p:nvSpPr>
          <p:cNvPr id="3" name="Subtitle 2"/>
          <p:cNvSpPr>
            <a:spLocks noGrp="1"/>
          </p:cNvSpPr>
          <p:nvPr>
            <p:ph type="subTitle" idx="1"/>
          </p:nvPr>
        </p:nvSpPr>
        <p:spPr>
          <a:xfrm>
            <a:off x="2016443" y="4284717"/>
            <a:ext cx="9410065" cy="1932323"/>
          </a:xfrm>
        </p:spPr>
        <p:txBody>
          <a:bodyPr/>
          <a:lstStyle>
            <a:lvl1pPr marL="0" indent="0" algn="ctr">
              <a:buNone/>
              <a:defRPr/>
            </a:lvl1pPr>
            <a:lvl2pPr marL="521528" indent="0" algn="ctr">
              <a:buNone/>
              <a:defRPr/>
            </a:lvl2pPr>
            <a:lvl3pPr marL="1043056" indent="0" algn="ctr">
              <a:buNone/>
              <a:defRPr/>
            </a:lvl3pPr>
            <a:lvl4pPr marL="1564584" indent="0" algn="ctr">
              <a:buNone/>
              <a:defRPr/>
            </a:lvl4pPr>
            <a:lvl5pPr marL="2086112" indent="0" algn="ctr">
              <a:buNone/>
              <a:defRPr/>
            </a:lvl5pPr>
            <a:lvl6pPr marL="2607640" indent="0" algn="ctr">
              <a:buNone/>
              <a:defRPr/>
            </a:lvl6pPr>
            <a:lvl7pPr marL="3129168" indent="0" algn="ctr">
              <a:buNone/>
              <a:defRPr/>
            </a:lvl7pPr>
            <a:lvl8pPr marL="3650696" indent="0" algn="ctr">
              <a:buNone/>
              <a:defRPr/>
            </a:lvl8pPr>
            <a:lvl9pPr marL="4172224" indent="0" algn="ctr">
              <a:buNone/>
              <a:defRPr/>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 </a:t>
            </a:r>
            <a:r>
              <a:rPr lang="en-GB" dirty="0"/>
              <a:t>2012 Moore Stephens LLP</a:t>
            </a:r>
          </a:p>
          <a:p>
            <a:pPr>
              <a:defRPr/>
            </a:pPr>
            <a:endParaRPr lang="en-GB" dirty="0"/>
          </a:p>
        </p:txBody>
      </p:sp>
    </p:spTree>
    <p:extLst>
      <p:ext uri="{BB962C8B-B14F-4D97-AF65-F5344CB8AC3E}">
        <p14:creationId xmlns:p14="http://schemas.microsoft.com/office/powerpoint/2010/main" val="3731432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 </a:t>
            </a:r>
            <a:r>
              <a:rPr lang="en-GB" dirty="0"/>
              <a:t>2012 Moore Stephens LLP</a:t>
            </a:r>
          </a:p>
          <a:p>
            <a:pPr>
              <a:defRPr/>
            </a:pPr>
            <a:endParaRPr lang="en-GB" dirty="0"/>
          </a:p>
        </p:txBody>
      </p:sp>
    </p:spTree>
    <p:extLst>
      <p:ext uri="{BB962C8B-B14F-4D97-AF65-F5344CB8AC3E}">
        <p14:creationId xmlns:p14="http://schemas.microsoft.com/office/powerpoint/2010/main" val="3860959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1900" y="4858813"/>
            <a:ext cx="11426508" cy="1501751"/>
          </a:xfrm>
        </p:spPr>
        <p:txBody>
          <a:bodyPr/>
          <a:lstStyle>
            <a:lvl1pPr algn="l">
              <a:defRPr sz="4600" b="1" cap="all"/>
            </a:lvl1pPr>
          </a:lstStyle>
          <a:p>
            <a:r>
              <a:rPr lang="en-US"/>
              <a:t>Click to edit Master title style</a:t>
            </a:r>
            <a:endParaRPr lang="en-GB"/>
          </a:p>
        </p:txBody>
      </p:sp>
      <p:sp>
        <p:nvSpPr>
          <p:cNvPr id="3" name="Text Placeholder 2"/>
          <p:cNvSpPr>
            <a:spLocks noGrp="1"/>
          </p:cNvSpPr>
          <p:nvPr>
            <p:ph type="body" idx="1"/>
          </p:nvPr>
        </p:nvSpPr>
        <p:spPr>
          <a:xfrm>
            <a:off x="1061900" y="3204786"/>
            <a:ext cx="11426508" cy="1654026"/>
          </a:xfrm>
        </p:spPr>
        <p:txBody>
          <a:bodyPr anchor="b"/>
          <a:lstStyle>
            <a:lvl1pPr marL="0" indent="0">
              <a:buNone/>
              <a:defRPr sz="2300"/>
            </a:lvl1pPr>
            <a:lvl2pPr marL="521528" indent="0">
              <a:buNone/>
              <a:defRPr sz="2100"/>
            </a:lvl2pPr>
            <a:lvl3pPr marL="1043056" indent="0">
              <a:buNone/>
              <a:defRPr sz="1800"/>
            </a:lvl3pPr>
            <a:lvl4pPr marL="1564584" indent="0">
              <a:buNone/>
              <a:defRPr sz="1600"/>
            </a:lvl4pPr>
            <a:lvl5pPr marL="2086112" indent="0">
              <a:buNone/>
              <a:defRPr sz="1600"/>
            </a:lvl5pPr>
            <a:lvl6pPr marL="2607640" indent="0">
              <a:buNone/>
              <a:defRPr sz="1600"/>
            </a:lvl6pPr>
            <a:lvl7pPr marL="3129168" indent="0">
              <a:buNone/>
              <a:defRPr sz="1600"/>
            </a:lvl7pPr>
            <a:lvl8pPr marL="3650696" indent="0">
              <a:buNone/>
              <a:defRPr sz="1600"/>
            </a:lvl8pPr>
            <a:lvl9pPr marL="4172224"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 </a:t>
            </a:r>
            <a:r>
              <a:rPr lang="en-GB" dirty="0"/>
              <a:t>2012 Moore Stephens LLP</a:t>
            </a:r>
          </a:p>
          <a:p>
            <a:pPr>
              <a:defRPr/>
            </a:pPr>
            <a:endParaRPr lang="en-GB" dirty="0"/>
          </a:p>
        </p:txBody>
      </p:sp>
    </p:spTree>
    <p:extLst>
      <p:ext uri="{BB962C8B-B14F-4D97-AF65-F5344CB8AC3E}">
        <p14:creationId xmlns:p14="http://schemas.microsoft.com/office/powerpoint/2010/main" val="3241343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057235" y="3871648"/>
            <a:ext cx="5547549" cy="67386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828834" y="3871648"/>
            <a:ext cx="5549884" cy="67386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 </a:t>
            </a:r>
            <a:r>
              <a:rPr lang="en-GB" dirty="0"/>
              <a:t>2012 Moore Stephens LLP</a:t>
            </a:r>
          </a:p>
          <a:p>
            <a:pPr>
              <a:defRPr/>
            </a:pPr>
            <a:endParaRPr lang="en-GB" dirty="0"/>
          </a:p>
        </p:txBody>
      </p:sp>
    </p:spTree>
    <p:extLst>
      <p:ext uri="{BB962C8B-B14F-4D97-AF65-F5344CB8AC3E}">
        <p14:creationId xmlns:p14="http://schemas.microsoft.com/office/powerpoint/2010/main" val="2201825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2148" y="302802"/>
            <a:ext cx="12098655" cy="1260211"/>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72148" y="1692534"/>
            <a:ext cx="5939637"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en-US"/>
              <a:t>Click to edit Master text styles</a:t>
            </a:r>
          </a:p>
        </p:txBody>
      </p:sp>
      <p:sp>
        <p:nvSpPr>
          <p:cNvPr id="4" name="Content Placeholder 3"/>
          <p:cNvSpPr>
            <a:spLocks noGrp="1"/>
          </p:cNvSpPr>
          <p:nvPr>
            <p:ph sz="half" idx="2"/>
          </p:nvPr>
        </p:nvSpPr>
        <p:spPr>
          <a:xfrm>
            <a:off x="672148" y="2397901"/>
            <a:ext cx="5939637"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828833" y="1692534"/>
            <a:ext cx="5941970"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en-US"/>
              <a:t>Click to edit Master text styles</a:t>
            </a:r>
          </a:p>
        </p:txBody>
      </p:sp>
      <p:sp>
        <p:nvSpPr>
          <p:cNvPr id="6" name="Content Placeholder 5"/>
          <p:cNvSpPr>
            <a:spLocks noGrp="1"/>
          </p:cNvSpPr>
          <p:nvPr>
            <p:ph sz="quarter" idx="4"/>
          </p:nvPr>
        </p:nvSpPr>
        <p:spPr>
          <a:xfrm>
            <a:off x="6828833" y="2397901"/>
            <a:ext cx="5941970"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US" dirty="0"/>
              <a:t>© </a:t>
            </a:r>
            <a:r>
              <a:rPr lang="en-GB" dirty="0"/>
              <a:t>2012 Moore Stephens LLP</a:t>
            </a:r>
          </a:p>
          <a:p>
            <a:pPr>
              <a:defRPr/>
            </a:pPr>
            <a:endParaRPr lang="en-GB" dirty="0"/>
          </a:p>
        </p:txBody>
      </p:sp>
    </p:spTree>
    <p:extLst>
      <p:ext uri="{BB962C8B-B14F-4D97-AF65-F5344CB8AC3E}">
        <p14:creationId xmlns:p14="http://schemas.microsoft.com/office/powerpoint/2010/main" val="1935028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US" dirty="0"/>
              <a:t>© </a:t>
            </a:r>
            <a:r>
              <a:rPr lang="en-GB" dirty="0"/>
              <a:t>2012 Moore Stephens LLP</a:t>
            </a:r>
          </a:p>
          <a:p>
            <a:pPr>
              <a:defRPr/>
            </a:pPr>
            <a:endParaRPr lang="en-GB" dirty="0"/>
          </a:p>
        </p:txBody>
      </p:sp>
    </p:spTree>
    <p:extLst>
      <p:ext uri="{BB962C8B-B14F-4D97-AF65-F5344CB8AC3E}">
        <p14:creationId xmlns:p14="http://schemas.microsoft.com/office/powerpoint/2010/main" val="350440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dirty="0"/>
              <a:t>© </a:t>
            </a:r>
            <a:r>
              <a:rPr lang="en-GB" dirty="0"/>
              <a:t>2012 Moore Stephens LLP</a:t>
            </a:r>
          </a:p>
          <a:p>
            <a:pPr>
              <a:defRPr/>
            </a:pPr>
            <a:endParaRPr lang="en-GB" dirty="0"/>
          </a:p>
        </p:txBody>
      </p:sp>
    </p:spTree>
    <p:extLst>
      <p:ext uri="{BB962C8B-B14F-4D97-AF65-F5344CB8AC3E}">
        <p14:creationId xmlns:p14="http://schemas.microsoft.com/office/powerpoint/2010/main" val="3590557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2149" y="301050"/>
            <a:ext cx="4422638" cy="1281214"/>
          </a:xfrm>
        </p:spPr>
        <p:txBody>
          <a:bodyPr anchor="b"/>
          <a:lstStyle>
            <a:lvl1pPr algn="l">
              <a:defRPr sz="2300" b="1"/>
            </a:lvl1pPr>
          </a:lstStyle>
          <a:p>
            <a:r>
              <a:rPr lang="en-US"/>
              <a:t>Click to edit Master title style</a:t>
            </a:r>
            <a:endParaRPr lang="en-GB"/>
          </a:p>
        </p:txBody>
      </p:sp>
      <p:sp>
        <p:nvSpPr>
          <p:cNvPr id="3" name="Content Placeholder 2"/>
          <p:cNvSpPr>
            <a:spLocks noGrp="1"/>
          </p:cNvSpPr>
          <p:nvPr>
            <p:ph idx="1"/>
          </p:nvPr>
        </p:nvSpPr>
        <p:spPr>
          <a:xfrm>
            <a:off x="5255820" y="301051"/>
            <a:ext cx="7514983"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72149" y="1582265"/>
            <a:ext cx="4422638"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 </a:t>
            </a:r>
            <a:r>
              <a:rPr lang="en-GB" dirty="0"/>
              <a:t>2012 Moore Stephens LLP</a:t>
            </a:r>
          </a:p>
          <a:p>
            <a:pPr>
              <a:defRPr/>
            </a:pPr>
            <a:endParaRPr lang="en-GB" dirty="0"/>
          </a:p>
        </p:txBody>
      </p:sp>
    </p:spTree>
    <p:extLst>
      <p:ext uri="{BB962C8B-B14F-4D97-AF65-F5344CB8AC3E}">
        <p14:creationId xmlns:p14="http://schemas.microsoft.com/office/powerpoint/2010/main" val="4293956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21823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34912" y="5292885"/>
            <a:ext cx="8065770" cy="624855"/>
          </a:xfrm>
        </p:spPr>
        <p:txBody>
          <a:bodyPr anchor="b"/>
          <a:lstStyle>
            <a:lvl1pPr algn="l">
              <a:defRPr sz="2300" b="1"/>
            </a:lvl1pPr>
          </a:lstStyle>
          <a:p>
            <a:r>
              <a:rPr lang="en-US"/>
              <a:t>Click to edit Master title style</a:t>
            </a:r>
            <a:endParaRPr lang="en-GB"/>
          </a:p>
        </p:txBody>
      </p:sp>
      <p:sp>
        <p:nvSpPr>
          <p:cNvPr id="3" name="Picture Placeholder 2"/>
          <p:cNvSpPr>
            <a:spLocks noGrp="1"/>
          </p:cNvSpPr>
          <p:nvPr>
            <p:ph type="pic" idx="1"/>
          </p:nvPr>
        </p:nvSpPr>
        <p:spPr>
          <a:xfrm>
            <a:off x="2634912" y="675613"/>
            <a:ext cx="8065770" cy="4536758"/>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pPr lvl="0"/>
            <a:endParaRPr lang="en-GB" noProof="0" dirty="0"/>
          </a:p>
        </p:txBody>
      </p:sp>
      <p:sp>
        <p:nvSpPr>
          <p:cNvPr id="4" name="Text Placeholder 3"/>
          <p:cNvSpPr>
            <a:spLocks noGrp="1"/>
          </p:cNvSpPr>
          <p:nvPr>
            <p:ph type="body" sz="half" idx="2"/>
          </p:nvPr>
        </p:nvSpPr>
        <p:spPr>
          <a:xfrm>
            <a:off x="2634912" y="5917739"/>
            <a:ext cx="806577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 </a:t>
            </a:r>
            <a:r>
              <a:rPr lang="en-GB" dirty="0"/>
              <a:t>2012 Moore Stephens LLP</a:t>
            </a:r>
          </a:p>
          <a:p>
            <a:pPr>
              <a:defRPr/>
            </a:pPr>
            <a:endParaRPr lang="en-GB" dirty="0"/>
          </a:p>
        </p:txBody>
      </p:sp>
    </p:spTree>
    <p:extLst>
      <p:ext uri="{BB962C8B-B14F-4D97-AF65-F5344CB8AC3E}">
        <p14:creationId xmlns:p14="http://schemas.microsoft.com/office/powerpoint/2010/main" val="437386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 </a:t>
            </a:r>
            <a:r>
              <a:rPr lang="en-GB" dirty="0"/>
              <a:t>2012 Moore Stephens LLP</a:t>
            </a:r>
          </a:p>
          <a:p>
            <a:pPr>
              <a:defRPr/>
            </a:pPr>
            <a:endParaRPr lang="en-GB" dirty="0"/>
          </a:p>
        </p:txBody>
      </p:sp>
    </p:spTree>
    <p:extLst>
      <p:ext uri="{BB962C8B-B14F-4D97-AF65-F5344CB8AC3E}">
        <p14:creationId xmlns:p14="http://schemas.microsoft.com/office/powerpoint/2010/main" val="1142630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50095" y="3252045"/>
            <a:ext cx="2828621" cy="129346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057233" y="3252045"/>
            <a:ext cx="8268813" cy="1293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 </a:t>
            </a:r>
            <a:r>
              <a:rPr lang="en-GB" dirty="0"/>
              <a:t>2012 Moore Stephens LLP</a:t>
            </a:r>
          </a:p>
          <a:p>
            <a:pPr>
              <a:defRPr/>
            </a:pPr>
            <a:endParaRPr lang="en-GB" dirty="0"/>
          </a:p>
        </p:txBody>
      </p:sp>
    </p:spTree>
    <p:extLst>
      <p:ext uri="{BB962C8B-B14F-4D97-AF65-F5344CB8AC3E}">
        <p14:creationId xmlns:p14="http://schemas.microsoft.com/office/powerpoint/2010/main" val="69593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1900" y="4858813"/>
            <a:ext cx="11426508" cy="1501751"/>
          </a:xfrm>
        </p:spPr>
        <p:txBody>
          <a:bodyPr anchor="t"/>
          <a:lstStyle>
            <a:lvl1pPr algn="l">
              <a:defRPr sz="4600" b="1" cap="all"/>
            </a:lvl1pPr>
          </a:lstStyle>
          <a:p>
            <a:r>
              <a:rPr lang="en-US"/>
              <a:t>Click to edit Master title style</a:t>
            </a:r>
            <a:endParaRPr lang="en-GB"/>
          </a:p>
        </p:txBody>
      </p:sp>
      <p:sp>
        <p:nvSpPr>
          <p:cNvPr id="3" name="Text Placeholder 2"/>
          <p:cNvSpPr>
            <a:spLocks noGrp="1"/>
          </p:cNvSpPr>
          <p:nvPr>
            <p:ph type="body" idx="1"/>
          </p:nvPr>
        </p:nvSpPr>
        <p:spPr>
          <a:xfrm>
            <a:off x="1061900" y="3204786"/>
            <a:ext cx="11426508" cy="1654026"/>
          </a:xfrm>
        </p:spPr>
        <p:txBody>
          <a:bodyPr anchor="b"/>
          <a:lstStyle>
            <a:lvl1pPr marL="0" indent="0">
              <a:buNone/>
              <a:defRPr sz="2300"/>
            </a:lvl1pPr>
            <a:lvl2pPr marL="521528" indent="0">
              <a:buNone/>
              <a:defRPr sz="2100"/>
            </a:lvl2pPr>
            <a:lvl3pPr marL="1043056" indent="0">
              <a:buNone/>
              <a:defRPr sz="1800"/>
            </a:lvl3pPr>
            <a:lvl4pPr marL="1564584" indent="0">
              <a:buNone/>
              <a:defRPr sz="1600"/>
            </a:lvl4pPr>
            <a:lvl5pPr marL="2086112" indent="0">
              <a:buNone/>
              <a:defRPr sz="1600"/>
            </a:lvl5pPr>
            <a:lvl6pPr marL="2607640" indent="0">
              <a:buNone/>
              <a:defRPr sz="1600"/>
            </a:lvl6pPr>
            <a:lvl7pPr marL="3129168" indent="0">
              <a:buNone/>
              <a:defRPr sz="1600"/>
            </a:lvl7pPr>
            <a:lvl8pPr marL="3650696" indent="0">
              <a:buNone/>
              <a:defRPr sz="1600"/>
            </a:lvl8pPr>
            <a:lvl9pPr marL="4172224" indent="0">
              <a:buNone/>
              <a:defRPr sz="1600"/>
            </a:lvl9pPr>
          </a:lstStyle>
          <a:p>
            <a:pPr lvl="0"/>
            <a:r>
              <a:rPr lang="en-US"/>
              <a:t>Click to edit Master text styles</a:t>
            </a:r>
          </a:p>
        </p:txBody>
      </p:sp>
    </p:spTree>
    <p:extLst>
      <p:ext uri="{BB962C8B-B14F-4D97-AF65-F5344CB8AC3E}">
        <p14:creationId xmlns:p14="http://schemas.microsoft.com/office/powerpoint/2010/main" val="1058923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057235" y="1874565"/>
            <a:ext cx="5547549" cy="487981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828834" y="1874565"/>
            <a:ext cx="5549884" cy="487981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180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2148" y="302802"/>
            <a:ext cx="12098655" cy="1260211"/>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72148" y="1692534"/>
            <a:ext cx="5939637"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en-US"/>
              <a:t>Click to edit Master text styles</a:t>
            </a:r>
          </a:p>
        </p:txBody>
      </p:sp>
      <p:sp>
        <p:nvSpPr>
          <p:cNvPr id="4" name="Content Placeholder 3"/>
          <p:cNvSpPr>
            <a:spLocks noGrp="1"/>
          </p:cNvSpPr>
          <p:nvPr>
            <p:ph sz="half" idx="2"/>
          </p:nvPr>
        </p:nvSpPr>
        <p:spPr>
          <a:xfrm>
            <a:off x="672148" y="2397901"/>
            <a:ext cx="5939637"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828833" y="1692534"/>
            <a:ext cx="5941970"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en-US"/>
              <a:t>Click to edit Master text styles</a:t>
            </a:r>
          </a:p>
        </p:txBody>
      </p:sp>
      <p:sp>
        <p:nvSpPr>
          <p:cNvPr id="6" name="Content Placeholder 5"/>
          <p:cNvSpPr>
            <a:spLocks noGrp="1"/>
          </p:cNvSpPr>
          <p:nvPr>
            <p:ph sz="quarter" idx="4"/>
          </p:nvPr>
        </p:nvSpPr>
        <p:spPr>
          <a:xfrm>
            <a:off x="6828833" y="2397901"/>
            <a:ext cx="5941970"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28234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64459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9663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2149" y="301050"/>
            <a:ext cx="4422638" cy="1281214"/>
          </a:xfrm>
        </p:spPr>
        <p:txBody>
          <a:bodyPr/>
          <a:lstStyle>
            <a:lvl1pPr algn="l">
              <a:defRPr sz="2300" b="1"/>
            </a:lvl1pPr>
          </a:lstStyle>
          <a:p>
            <a:r>
              <a:rPr lang="en-US"/>
              <a:t>Click to edit Master title style</a:t>
            </a:r>
            <a:endParaRPr lang="en-GB"/>
          </a:p>
        </p:txBody>
      </p:sp>
      <p:sp>
        <p:nvSpPr>
          <p:cNvPr id="3" name="Content Placeholder 2"/>
          <p:cNvSpPr>
            <a:spLocks noGrp="1"/>
          </p:cNvSpPr>
          <p:nvPr>
            <p:ph idx="1"/>
          </p:nvPr>
        </p:nvSpPr>
        <p:spPr>
          <a:xfrm>
            <a:off x="5255820" y="301051"/>
            <a:ext cx="7514983"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72149" y="1582265"/>
            <a:ext cx="4422638"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en-US"/>
              <a:t>Click to edit Master text styles</a:t>
            </a:r>
          </a:p>
        </p:txBody>
      </p:sp>
    </p:spTree>
    <p:extLst>
      <p:ext uri="{BB962C8B-B14F-4D97-AF65-F5344CB8AC3E}">
        <p14:creationId xmlns:p14="http://schemas.microsoft.com/office/powerpoint/2010/main" val="1863205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34912" y="5292885"/>
            <a:ext cx="8065770" cy="624855"/>
          </a:xfrm>
        </p:spPr>
        <p:txBody>
          <a:bodyPr/>
          <a:lstStyle>
            <a:lvl1pPr algn="l">
              <a:defRPr sz="2300" b="1"/>
            </a:lvl1pPr>
          </a:lstStyle>
          <a:p>
            <a:r>
              <a:rPr lang="en-US"/>
              <a:t>Click to edit Master title style</a:t>
            </a:r>
            <a:endParaRPr lang="en-GB"/>
          </a:p>
        </p:txBody>
      </p:sp>
      <p:sp>
        <p:nvSpPr>
          <p:cNvPr id="3" name="Picture Placeholder 2"/>
          <p:cNvSpPr>
            <a:spLocks noGrp="1"/>
          </p:cNvSpPr>
          <p:nvPr>
            <p:ph type="pic" idx="1"/>
          </p:nvPr>
        </p:nvSpPr>
        <p:spPr>
          <a:xfrm>
            <a:off x="2634912" y="675613"/>
            <a:ext cx="8065770" cy="4536758"/>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634912" y="5917739"/>
            <a:ext cx="806577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en-US"/>
              <a:t>Click to edit Master text styles</a:t>
            </a:r>
          </a:p>
        </p:txBody>
      </p:sp>
    </p:spTree>
    <p:extLst>
      <p:ext uri="{BB962C8B-B14F-4D97-AF65-F5344CB8AC3E}">
        <p14:creationId xmlns:p14="http://schemas.microsoft.com/office/powerpoint/2010/main" val="3643530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10796890" y="396875"/>
            <a:ext cx="2110993" cy="1187450"/>
          </a:xfrm>
          <a:prstGeom prst="rect">
            <a:avLst/>
          </a:prstGeom>
          <a:noFill/>
          <a:extLst>
            <a:ext uri="{909E8E84-426E-40DD-AFC4-6F175D3DCCD1}">
              <a14:hiddenFill xmlns:a14="http://schemas.microsoft.com/office/drawing/2010/main">
                <a:solidFill>
                  <a:srgbClr val="FFFFFF"/>
                </a:solidFill>
              </a14:hiddenFill>
            </a:ext>
          </a:extLst>
        </p:spPr>
      </p:pic>
      <p:sp>
        <p:nvSpPr>
          <p:cNvPr id="1030" name="Rectangle 7"/>
          <p:cNvSpPr>
            <a:spLocks noChangeArrowheads="1"/>
          </p:cNvSpPr>
          <p:nvPr/>
        </p:nvSpPr>
        <p:spPr bwMode="auto">
          <a:xfrm>
            <a:off x="526862" y="396875"/>
            <a:ext cx="12381244" cy="1190625"/>
          </a:xfrm>
          <a:prstGeom prst="rect">
            <a:avLst/>
          </a:prstGeom>
          <a:noFill/>
          <a:ln w="1270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dirty="0">
              <a:solidFill>
                <a:srgbClr val="FFFFFF"/>
              </a:solidFill>
            </a:endParaRPr>
          </a:p>
        </p:txBody>
      </p:sp>
      <p:sp>
        <p:nvSpPr>
          <p:cNvPr id="1027" name="Rectangle 2"/>
          <p:cNvSpPr>
            <a:spLocks noGrp="1" noChangeArrowheads="1"/>
          </p:cNvSpPr>
          <p:nvPr>
            <p:ph type="title"/>
          </p:nvPr>
        </p:nvSpPr>
        <p:spPr bwMode="auto">
          <a:xfrm>
            <a:off x="1057715" y="395289"/>
            <a:ext cx="9575308"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t>Click to edit Master title style</a:t>
            </a:r>
            <a:endParaRPr lang="en-GB"/>
          </a:p>
        </p:txBody>
      </p:sp>
      <p:sp>
        <p:nvSpPr>
          <p:cNvPr id="1028" name="Rectangle 3"/>
          <p:cNvSpPr>
            <a:spLocks noGrp="1" noChangeArrowheads="1"/>
          </p:cNvSpPr>
          <p:nvPr>
            <p:ph type="body" idx="1"/>
          </p:nvPr>
        </p:nvSpPr>
        <p:spPr bwMode="auto">
          <a:xfrm>
            <a:off x="1057714" y="1874839"/>
            <a:ext cx="11321535" cy="487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First level</a:t>
            </a:r>
          </a:p>
          <a:p>
            <a:pPr lvl="2"/>
            <a:r>
              <a:rPr lang="en-GB" dirty="0"/>
              <a:t>Second level</a:t>
            </a:r>
          </a:p>
          <a:p>
            <a:pPr lvl="3"/>
            <a:r>
              <a:rPr lang="en-GB" dirty="0"/>
              <a:t>Third level</a:t>
            </a:r>
          </a:p>
          <a:p>
            <a:pPr lvl="4"/>
            <a:r>
              <a:rPr lang="en-GB" dirty="0"/>
              <a:t>Fourth level</a:t>
            </a:r>
          </a:p>
        </p:txBody>
      </p:sp>
    </p:spTree>
  </p:cSld>
  <p:clrMap bg1="lt1" tx1="dk1" bg2="lt2" tx2="dk2" accent1="accent1" accent2="accent2" accent3="accent3" accent4="accent4" accent5="accent5" accent6="accent6" hlink="hlink" folHlink="folHlink"/>
  <p:sldLayoutIdLst>
    <p:sldLayoutId id="2147483720"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eaLnBrk="1" fontAlgn="base" hangingPunct="1">
        <a:spcBef>
          <a:spcPct val="0"/>
        </a:spcBef>
        <a:spcAft>
          <a:spcPct val="0"/>
        </a:spcAft>
        <a:defRPr sz="3000" b="1">
          <a:solidFill>
            <a:schemeClr val="tx1"/>
          </a:solidFill>
          <a:latin typeface="+mj-lt"/>
          <a:ea typeface="+mj-ea"/>
          <a:cs typeface="+mj-cs"/>
        </a:defRPr>
      </a:lvl1pPr>
      <a:lvl2pPr algn="l" rtl="0" eaLnBrk="1" fontAlgn="base" hangingPunct="1">
        <a:spcBef>
          <a:spcPct val="0"/>
        </a:spcBef>
        <a:spcAft>
          <a:spcPct val="0"/>
        </a:spcAft>
        <a:defRPr sz="3000" b="1">
          <a:solidFill>
            <a:schemeClr val="tx1"/>
          </a:solidFill>
          <a:latin typeface="Arial" charset="0"/>
        </a:defRPr>
      </a:lvl2pPr>
      <a:lvl3pPr algn="l" rtl="0" eaLnBrk="1" fontAlgn="base" hangingPunct="1">
        <a:spcBef>
          <a:spcPct val="0"/>
        </a:spcBef>
        <a:spcAft>
          <a:spcPct val="0"/>
        </a:spcAft>
        <a:defRPr sz="3000" b="1">
          <a:solidFill>
            <a:schemeClr val="tx1"/>
          </a:solidFill>
          <a:latin typeface="Arial" charset="0"/>
        </a:defRPr>
      </a:lvl3pPr>
      <a:lvl4pPr algn="l" rtl="0" eaLnBrk="1" fontAlgn="base" hangingPunct="1">
        <a:spcBef>
          <a:spcPct val="0"/>
        </a:spcBef>
        <a:spcAft>
          <a:spcPct val="0"/>
        </a:spcAft>
        <a:defRPr sz="3000" b="1">
          <a:solidFill>
            <a:schemeClr val="tx1"/>
          </a:solidFill>
          <a:latin typeface="Arial" charset="0"/>
        </a:defRPr>
      </a:lvl4pPr>
      <a:lvl5pPr algn="l" rtl="0" eaLnBrk="1" fontAlgn="base" hangingPunct="1">
        <a:spcBef>
          <a:spcPct val="0"/>
        </a:spcBef>
        <a:spcAft>
          <a:spcPct val="0"/>
        </a:spcAft>
        <a:defRPr sz="3000" b="1">
          <a:solidFill>
            <a:schemeClr val="tx1"/>
          </a:solidFill>
          <a:latin typeface="Arial" charset="0"/>
        </a:defRPr>
      </a:lvl5pPr>
      <a:lvl6pPr marL="521528" algn="l" rtl="0" eaLnBrk="1" fontAlgn="base" hangingPunct="1">
        <a:spcBef>
          <a:spcPct val="0"/>
        </a:spcBef>
        <a:spcAft>
          <a:spcPct val="0"/>
        </a:spcAft>
        <a:defRPr sz="3000" b="1">
          <a:solidFill>
            <a:schemeClr val="tx1"/>
          </a:solidFill>
          <a:latin typeface="Arial" charset="0"/>
        </a:defRPr>
      </a:lvl6pPr>
      <a:lvl7pPr marL="1043056" algn="l" rtl="0" eaLnBrk="1" fontAlgn="base" hangingPunct="1">
        <a:spcBef>
          <a:spcPct val="0"/>
        </a:spcBef>
        <a:spcAft>
          <a:spcPct val="0"/>
        </a:spcAft>
        <a:defRPr sz="3000" b="1">
          <a:solidFill>
            <a:schemeClr val="tx1"/>
          </a:solidFill>
          <a:latin typeface="Arial" charset="0"/>
        </a:defRPr>
      </a:lvl7pPr>
      <a:lvl8pPr marL="1564584" algn="l" rtl="0" eaLnBrk="1" fontAlgn="base" hangingPunct="1">
        <a:spcBef>
          <a:spcPct val="0"/>
        </a:spcBef>
        <a:spcAft>
          <a:spcPct val="0"/>
        </a:spcAft>
        <a:defRPr sz="3000" b="1">
          <a:solidFill>
            <a:schemeClr val="tx1"/>
          </a:solidFill>
          <a:latin typeface="Arial" charset="0"/>
        </a:defRPr>
      </a:lvl8pPr>
      <a:lvl9pPr marL="2086112" algn="l" rtl="0" eaLnBrk="1" fontAlgn="base" hangingPunct="1">
        <a:spcBef>
          <a:spcPct val="0"/>
        </a:spcBef>
        <a:spcAft>
          <a:spcPct val="0"/>
        </a:spcAft>
        <a:defRPr sz="3000" b="1">
          <a:solidFill>
            <a:schemeClr val="tx1"/>
          </a:solidFill>
          <a:latin typeface="Arial" charset="0"/>
        </a:defRPr>
      </a:lvl9pPr>
    </p:titleStyle>
    <p:bodyStyle>
      <a:lvl1pPr marL="342900" indent="-342900" algn="l" rtl="0" eaLnBrk="1" fontAlgn="base" hangingPunct="1">
        <a:lnSpc>
          <a:spcPct val="95000"/>
        </a:lnSpc>
        <a:spcBef>
          <a:spcPct val="45000"/>
        </a:spcBef>
        <a:spcAft>
          <a:spcPct val="0"/>
        </a:spcAft>
        <a:buClr>
          <a:schemeClr val="tx2"/>
        </a:buClr>
        <a:defRPr sz="2500">
          <a:solidFill>
            <a:schemeClr val="tx1"/>
          </a:solidFill>
          <a:latin typeface="+mn-lt"/>
          <a:ea typeface="+mn-ea"/>
          <a:cs typeface="+mn-cs"/>
        </a:defRPr>
      </a:lvl1pPr>
      <a:lvl2pPr marL="303213" indent="-301625" algn="l" rtl="0" eaLnBrk="1" fontAlgn="base" hangingPunct="1">
        <a:lnSpc>
          <a:spcPct val="95000"/>
        </a:lnSpc>
        <a:spcBef>
          <a:spcPct val="25000"/>
        </a:spcBef>
        <a:spcAft>
          <a:spcPct val="0"/>
        </a:spcAft>
        <a:buClr>
          <a:schemeClr val="accent1"/>
        </a:buClr>
        <a:buChar char="•"/>
        <a:defRPr sz="2500">
          <a:solidFill>
            <a:schemeClr val="tx1"/>
          </a:solidFill>
          <a:latin typeface="+mn-lt"/>
        </a:defRPr>
      </a:lvl2pPr>
      <a:lvl3pPr marL="817563" indent="-309563" algn="l" rtl="0" eaLnBrk="1" fontAlgn="base" hangingPunct="1">
        <a:lnSpc>
          <a:spcPct val="95000"/>
        </a:lnSpc>
        <a:spcBef>
          <a:spcPct val="25000"/>
        </a:spcBef>
        <a:spcAft>
          <a:spcPct val="0"/>
        </a:spcAft>
        <a:buClr>
          <a:schemeClr val="accent1"/>
        </a:buClr>
        <a:buFont typeface="Arial" charset="0"/>
        <a:buChar char="–"/>
        <a:defRPr sz="2300">
          <a:solidFill>
            <a:schemeClr val="tx1"/>
          </a:solidFill>
          <a:latin typeface="+mn-lt"/>
        </a:defRPr>
      </a:lvl3pPr>
      <a:lvl4pPr marL="1230313" indent="-207963" algn="l" rtl="0" eaLnBrk="1" fontAlgn="base" hangingPunct="1">
        <a:lnSpc>
          <a:spcPct val="95000"/>
        </a:lnSpc>
        <a:spcBef>
          <a:spcPct val="25000"/>
        </a:spcBef>
        <a:spcAft>
          <a:spcPct val="0"/>
        </a:spcAft>
        <a:buClr>
          <a:schemeClr val="accent1"/>
        </a:buClr>
        <a:buFont typeface="Arial" charset="0"/>
        <a:buChar char="–"/>
        <a:defRPr>
          <a:solidFill>
            <a:schemeClr val="tx1"/>
          </a:solidFill>
          <a:latin typeface="+mn-lt"/>
        </a:defRPr>
      </a:lvl4pPr>
      <a:lvl5pPr marL="1631950" indent="-196850" algn="l" rtl="0" eaLnBrk="1" fontAlgn="base" hangingPunct="1">
        <a:lnSpc>
          <a:spcPct val="95000"/>
        </a:lnSpc>
        <a:spcBef>
          <a:spcPct val="25000"/>
        </a:spcBef>
        <a:spcAft>
          <a:spcPct val="0"/>
        </a:spcAft>
        <a:buClr>
          <a:schemeClr val="accent1"/>
        </a:buClr>
        <a:buFont typeface="Arial" charset="0"/>
        <a:buChar char="–"/>
        <a:defRPr>
          <a:solidFill>
            <a:schemeClr val="tx1"/>
          </a:solidFill>
          <a:latin typeface="+mn-lt"/>
        </a:defRPr>
      </a:lvl5pPr>
      <a:lvl6pPr marL="2154925" indent="-197384" algn="l" rtl="0" eaLnBrk="1" fontAlgn="base" hangingPunct="1">
        <a:lnSpc>
          <a:spcPct val="95000"/>
        </a:lnSpc>
        <a:spcBef>
          <a:spcPct val="25000"/>
        </a:spcBef>
        <a:spcAft>
          <a:spcPct val="0"/>
        </a:spcAft>
        <a:buClr>
          <a:schemeClr val="tx2"/>
        </a:buClr>
        <a:buFont typeface="Arial" charset="0"/>
        <a:buChar char="–"/>
        <a:defRPr sz="1800">
          <a:solidFill>
            <a:schemeClr val="tx1"/>
          </a:solidFill>
          <a:latin typeface="+mn-lt"/>
        </a:defRPr>
      </a:lvl6pPr>
      <a:lvl7pPr marL="2676453" indent="-197384" algn="l" rtl="0" eaLnBrk="1" fontAlgn="base" hangingPunct="1">
        <a:lnSpc>
          <a:spcPct val="95000"/>
        </a:lnSpc>
        <a:spcBef>
          <a:spcPct val="25000"/>
        </a:spcBef>
        <a:spcAft>
          <a:spcPct val="0"/>
        </a:spcAft>
        <a:buClr>
          <a:schemeClr val="tx2"/>
        </a:buClr>
        <a:buFont typeface="Arial" charset="0"/>
        <a:buChar char="–"/>
        <a:defRPr sz="1800">
          <a:solidFill>
            <a:schemeClr val="tx1"/>
          </a:solidFill>
          <a:latin typeface="+mn-lt"/>
        </a:defRPr>
      </a:lvl7pPr>
      <a:lvl8pPr marL="3197981" indent="-197384" algn="l" rtl="0" eaLnBrk="1" fontAlgn="base" hangingPunct="1">
        <a:lnSpc>
          <a:spcPct val="95000"/>
        </a:lnSpc>
        <a:spcBef>
          <a:spcPct val="25000"/>
        </a:spcBef>
        <a:spcAft>
          <a:spcPct val="0"/>
        </a:spcAft>
        <a:buClr>
          <a:schemeClr val="tx2"/>
        </a:buClr>
        <a:buFont typeface="Arial" charset="0"/>
        <a:buChar char="–"/>
        <a:defRPr sz="1800">
          <a:solidFill>
            <a:schemeClr val="tx1"/>
          </a:solidFill>
          <a:latin typeface="+mn-lt"/>
        </a:defRPr>
      </a:lvl8pPr>
      <a:lvl9pPr marL="3719509" indent="-197384" algn="l" rtl="0" eaLnBrk="1" fontAlgn="base" hangingPunct="1">
        <a:lnSpc>
          <a:spcPct val="95000"/>
        </a:lnSpc>
        <a:spcBef>
          <a:spcPct val="25000"/>
        </a:spcBef>
        <a:spcAft>
          <a:spcPct val="0"/>
        </a:spcAft>
        <a:buClr>
          <a:schemeClr val="tx2"/>
        </a:buClr>
        <a:buFont typeface="Arial" charset="0"/>
        <a:buChar char="–"/>
        <a:defRPr sz="1800">
          <a:solidFill>
            <a:schemeClr val="tx1"/>
          </a:solidFill>
          <a:latin typeface="+mn-lt"/>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9"/>
          <p:cNvSpPr>
            <a:spLocks noChangeArrowheads="1"/>
          </p:cNvSpPr>
          <p:nvPr/>
        </p:nvSpPr>
        <p:spPr bwMode="auto">
          <a:xfrm>
            <a:off x="526862" y="6765925"/>
            <a:ext cx="12381244" cy="596900"/>
          </a:xfrm>
          <a:prstGeom prst="rect">
            <a:avLst/>
          </a:prstGeom>
          <a:solidFill>
            <a:schemeClr val="tx2"/>
          </a:solidFill>
          <a:ln w="12700" algn="ctr">
            <a:solidFill>
              <a:schemeClr val="tx2"/>
            </a:solidFill>
            <a:miter lim="800000"/>
            <a:headEnd/>
            <a:tailEnd/>
          </a:ln>
        </p:spPr>
        <p:txBody>
          <a:bodyPr lIns="104306" tIns="52153" rIns="104306" bIns="52153" anchor="ctr"/>
          <a:lstStyle/>
          <a:p>
            <a:pPr algn="ctr"/>
            <a:endParaRPr lang="en-US" dirty="0">
              <a:solidFill>
                <a:srgbClr val="FFFFFF"/>
              </a:solidFill>
            </a:endParaRPr>
          </a:p>
        </p:txBody>
      </p:sp>
      <p:sp>
        <p:nvSpPr>
          <p:cNvPr id="11" name="Rectangle 10"/>
          <p:cNvSpPr/>
          <p:nvPr/>
        </p:nvSpPr>
        <p:spPr>
          <a:xfrm>
            <a:off x="526862" y="2520950"/>
            <a:ext cx="12381244" cy="2538413"/>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algn="ctr" fontAlgn="auto">
              <a:spcBef>
                <a:spcPts val="0"/>
              </a:spcBef>
              <a:spcAft>
                <a:spcPts val="0"/>
              </a:spcAft>
              <a:defRPr/>
            </a:pPr>
            <a:endParaRPr lang="en-GB" dirty="0"/>
          </a:p>
        </p:txBody>
      </p:sp>
      <p:sp>
        <p:nvSpPr>
          <p:cNvPr id="13" name="Subtitle 2"/>
          <p:cNvSpPr txBox="1">
            <a:spLocks/>
          </p:cNvSpPr>
          <p:nvPr/>
        </p:nvSpPr>
        <p:spPr bwMode="auto">
          <a:xfrm>
            <a:off x="6721476" y="6765926"/>
            <a:ext cx="5671743"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buClr>
                <a:schemeClr val="accent1"/>
              </a:buClr>
              <a:buFont typeface="Arial" charset="0"/>
              <a:buNone/>
              <a:defRPr/>
            </a:pPr>
            <a:r>
              <a:rPr lang="en-GB" sz="900" dirty="0">
                <a:solidFill>
                  <a:schemeClr val="bg1"/>
                </a:solidFill>
              </a:rPr>
              <a:t>PRECISE. PROVEN. PERFORMANCE.</a:t>
            </a:r>
          </a:p>
        </p:txBody>
      </p:sp>
      <p:sp>
        <p:nvSpPr>
          <p:cNvPr id="2053" name="Rectangle 2"/>
          <p:cNvSpPr>
            <a:spLocks noGrp="1" noChangeArrowheads="1"/>
          </p:cNvSpPr>
          <p:nvPr>
            <p:ph type="title"/>
          </p:nvPr>
        </p:nvSpPr>
        <p:spPr bwMode="auto">
          <a:xfrm>
            <a:off x="1057714" y="3252788"/>
            <a:ext cx="11321535"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title style</a:t>
            </a:r>
          </a:p>
        </p:txBody>
      </p:sp>
      <p:sp>
        <p:nvSpPr>
          <p:cNvPr id="8197" name="Rectangle 5"/>
          <p:cNvSpPr>
            <a:spLocks noGrp="1" noChangeArrowheads="1"/>
          </p:cNvSpPr>
          <p:nvPr>
            <p:ph type="ftr" sz="quarter" idx="3"/>
          </p:nvPr>
        </p:nvSpPr>
        <p:spPr bwMode="auto">
          <a:xfrm>
            <a:off x="1057715" y="6564313"/>
            <a:ext cx="5737602"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700" smtClean="0"/>
            </a:lvl1pPr>
          </a:lstStyle>
          <a:p>
            <a:pPr>
              <a:defRPr/>
            </a:pPr>
            <a:r>
              <a:rPr lang="en-US" dirty="0"/>
              <a:t>© </a:t>
            </a:r>
            <a:r>
              <a:rPr lang="en-GB" dirty="0"/>
              <a:t>2012 Moore Stephens LLP</a:t>
            </a:r>
          </a:p>
          <a:p>
            <a:pPr>
              <a:defRPr/>
            </a:pPr>
            <a:endParaRPr lang="en-GB" dirty="0"/>
          </a:p>
        </p:txBody>
      </p:sp>
      <p:sp>
        <p:nvSpPr>
          <p:cNvPr id="2055" name="Rectangle 12"/>
          <p:cNvSpPr>
            <a:spLocks noGrp="1" noChangeArrowheads="1"/>
          </p:cNvSpPr>
          <p:nvPr>
            <p:ph type="body" idx="1"/>
          </p:nvPr>
        </p:nvSpPr>
        <p:spPr bwMode="auto">
          <a:xfrm>
            <a:off x="1057714" y="3871913"/>
            <a:ext cx="11321535"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a:t>
            </a:r>
          </a:p>
        </p:txBody>
      </p:sp>
      <p:pic>
        <p:nvPicPr>
          <p:cNvPr id="2056" name="Picture 87" descr="Size 2 49m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70885" y="790575"/>
            <a:ext cx="259639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dt="0"/>
  <p:txStyles>
    <p:titleStyle>
      <a:lvl1pPr algn="l" rtl="0" eaLnBrk="0" fontAlgn="base" hangingPunct="0">
        <a:lnSpc>
          <a:spcPts val="5138"/>
        </a:lnSpc>
        <a:spcBef>
          <a:spcPct val="0"/>
        </a:spcBef>
        <a:spcAft>
          <a:spcPct val="0"/>
        </a:spcAft>
        <a:defRPr sz="4600">
          <a:solidFill>
            <a:schemeClr val="tx1"/>
          </a:solidFill>
          <a:latin typeface="+mj-lt"/>
          <a:ea typeface="+mj-ea"/>
          <a:cs typeface="+mj-cs"/>
        </a:defRPr>
      </a:lvl1pPr>
      <a:lvl2pPr algn="l" rtl="0" eaLnBrk="0" fontAlgn="base" hangingPunct="0">
        <a:lnSpc>
          <a:spcPts val="5138"/>
        </a:lnSpc>
        <a:spcBef>
          <a:spcPct val="0"/>
        </a:spcBef>
        <a:spcAft>
          <a:spcPct val="0"/>
        </a:spcAft>
        <a:defRPr sz="4600">
          <a:solidFill>
            <a:schemeClr val="tx1"/>
          </a:solidFill>
          <a:latin typeface="Arial" charset="0"/>
        </a:defRPr>
      </a:lvl2pPr>
      <a:lvl3pPr algn="l" rtl="0" eaLnBrk="0" fontAlgn="base" hangingPunct="0">
        <a:lnSpc>
          <a:spcPts val="5138"/>
        </a:lnSpc>
        <a:spcBef>
          <a:spcPct val="0"/>
        </a:spcBef>
        <a:spcAft>
          <a:spcPct val="0"/>
        </a:spcAft>
        <a:defRPr sz="4600">
          <a:solidFill>
            <a:schemeClr val="tx1"/>
          </a:solidFill>
          <a:latin typeface="Arial" charset="0"/>
        </a:defRPr>
      </a:lvl3pPr>
      <a:lvl4pPr algn="l" rtl="0" eaLnBrk="0" fontAlgn="base" hangingPunct="0">
        <a:lnSpc>
          <a:spcPts val="5138"/>
        </a:lnSpc>
        <a:spcBef>
          <a:spcPct val="0"/>
        </a:spcBef>
        <a:spcAft>
          <a:spcPct val="0"/>
        </a:spcAft>
        <a:defRPr sz="4600">
          <a:solidFill>
            <a:schemeClr val="tx1"/>
          </a:solidFill>
          <a:latin typeface="Arial" charset="0"/>
        </a:defRPr>
      </a:lvl4pPr>
      <a:lvl5pPr algn="l" rtl="0" eaLnBrk="0" fontAlgn="base" hangingPunct="0">
        <a:lnSpc>
          <a:spcPts val="5138"/>
        </a:lnSpc>
        <a:spcBef>
          <a:spcPct val="0"/>
        </a:spcBef>
        <a:spcAft>
          <a:spcPct val="0"/>
        </a:spcAft>
        <a:defRPr sz="4600">
          <a:solidFill>
            <a:schemeClr val="tx1"/>
          </a:solidFill>
          <a:latin typeface="Arial" charset="0"/>
        </a:defRPr>
      </a:lvl5pPr>
      <a:lvl6pPr marL="521528" algn="l" rtl="0" fontAlgn="base">
        <a:lnSpc>
          <a:spcPts val="5133"/>
        </a:lnSpc>
        <a:spcBef>
          <a:spcPct val="0"/>
        </a:spcBef>
        <a:spcAft>
          <a:spcPct val="0"/>
        </a:spcAft>
        <a:defRPr sz="4600">
          <a:solidFill>
            <a:schemeClr val="tx1"/>
          </a:solidFill>
          <a:latin typeface="Arial" charset="0"/>
        </a:defRPr>
      </a:lvl6pPr>
      <a:lvl7pPr marL="1043056" algn="l" rtl="0" fontAlgn="base">
        <a:lnSpc>
          <a:spcPts val="5133"/>
        </a:lnSpc>
        <a:spcBef>
          <a:spcPct val="0"/>
        </a:spcBef>
        <a:spcAft>
          <a:spcPct val="0"/>
        </a:spcAft>
        <a:defRPr sz="4600">
          <a:solidFill>
            <a:schemeClr val="tx1"/>
          </a:solidFill>
          <a:latin typeface="Arial" charset="0"/>
        </a:defRPr>
      </a:lvl7pPr>
      <a:lvl8pPr marL="1564584" algn="l" rtl="0" fontAlgn="base">
        <a:lnSpc>
          <a:spcPts val="5133"/>
        </a:lnSpc>
        <a:spcBef>
          <a:spcPct val="0"/>
        </a:spcBef>
        <a:spcAft>
          <a:spcPct val="0"/>
        </a:spcAft>
        <a:defRPr sz="4600">
          <a:solidFill>
            <a:schemeClr val="tx1"/>
          </a:solidFill>
          <a:latin typeface="Arial" charset="0"/>
        </a:defRPr>
      </a:lvl8pPr>
      <a:lvl9pPr marL="2086112" algn="l" rtl="0" fontAlgn="base">
        <a:lnSpc>
          <a:spcPts val="5133"/>
        </a:lnSpc>
        <a:spcBef>
          <a:spcPct val="0"/>
        </a:spcBef>
        <a:spcAft>
          <a:spcPct val="0"/>
        </a:spcAft>
        <a:defRPr sz="4600">
          <a:solidFill>
            <a:schemeClr val="tx1"/>
          </a:solidFill>
          <a:latin typeface="Arial" charset="0"/>
        </a:defRPr>
      </a:lvl9pPr>
    </p:titleStyle>
    <p:bodyStyle>
      <a:lvl1pPr marL="342900" indent="-342900" algn="l" rtl="0" eaLnBrk="0" fontAlgn="base" hangingPunct="0">
        <a:lnSpc>
          <a:spcPts val="5138"/>
        </a:lnSpc>
        <a:spcBef>
          <a:spcPct val="0"/>
        </a:spcBef>
        <a:spcAft>
          <a:spcPct val="0"/>
        </a:spcAft>
        <a:defRPr sz="3700">
          <a:solidFill>
            <a:schemeClr val="tx2"/>
          </a:solidFill>
          <a:latin typeface="+mn-lt"/>
          <a:ea typeface="+mn-ea"/>
          <a:cs typeface="+mn-cs"/>
        </a:defRPr>
      </a:lvl1pPr>
      <a:lvl2pPr marL="846138" indent="-325438" algn="l" rtl="0" eaLnBrk="0" fontAlgn="base" hangingPunct="0">
        <a:lnSpc>
          <a:spcPts val="5138"/>
        </a:lnSpc>
        <a:spcBef>
          <a:spcPct val="0"/>
        </a:spcBef>
        <a:spcAft>
          <a:spcPct val="0"/>
        </a:spcAft>
        <a:defRPr sz="4000">
          <a:solidFill>
            <a:schemeClr val="tx1"/>
          </a:solidFill>
          <a:latin typeface="+mn-lt"/>
        </a:defRPr>
      </a:lvl2pPr>
      <a:lvl3pPr marL="1304925" indent="-260350" algn="l" rtl="0" eaLnBrk="0" fontAlgn="base" hangingPunct="0">
        <a:lnSpc>
          <a:spcPts val="5138"/>
        </a:lnSpc>
        <a:spcBef>
          <a:spcPct val="0"/>
        </a:spcBef>
        <a:spcAft>
          <a:spcPct val="0"/>
        </a:spcAft>
        <a:defRPr sz="4000">
          <a:solidFill>
            <a:schemeClr val="tx1"/>
          </a:solidFill>
          <a:latin typeface="+mn-lt"/>
        </a:defRPr>
      </a:lvl3pPr>
      <a:lvl4pPr marL="1824038" indent="-260350" algn="l" rtl="0" eaLnBrk="0" fontAlgn="base" hangingPunct="0">
        <a:lnSpc>
          <a:spcPts val="5138"/>
        </a:lnSpc>
        <a:spcBef>
          <a:spcPct val="0"/>
        </a:spcBef>
        <a:spcAft>
          <a:spcPct val="0"/>
        </a:spcAft>
        <a:defRPr sz="4000">
          <a:solidFill>
            <a:schemeClr val="tx1"/>
          </a:solidFill>
          <a:latin typeface="+mn-lt"/>
        </a:defRPr>
      </a:lvl4pPr>
      <a:lvl5pPr marL="2346325" indent="-260350" algn="l" rtl="0" eaLnBrk="0" fontAlgn="base" hangingPunct="0">
        <a:lnSpc>
          <a:spcPts val="5138"/>
        </a:lnSpc>
        <a:spcBef>
          <a:spcPct val="0"/>
        </a:spcBef>
        <a:spcAft>
          <a:spcPct val="0"/>
        </a:spcAft>
        <a:defRPr sz="4000">
          <a:solidFill>
            <a:schemeClr val="tx1"/>
          </a:solidFill>
          <a:latin typeface="+mn-lt"/>
        </a:defRPr>
      </a:lvl5pPr>
      <a:lvl6pPr marL="2868404" indent="-260764" algn="l" rtl="0" fontAlgn="base">
        <a:lnSpc>
          <a:spcPts val="5133"/>
        </a:lnSpc>
        <a:spcBef>
          <a:spcPct val="0"/>
        </a:spcBef>
        <a:spcAft>
          <a:spcPct val="0"/>
        </a:spcAft>
        <a:defRPr sz="4000">
          <a:solidFill>
            <a:schemeClr val="tx1"/>
          </a:solidFill>
          <a:latin typeface="+mn-lt"/>
        </a:defRPr>
      </a:lvl6pPr>
      <a:lvl7pPr marL="3389932" indent="-260764" algn="l" rtl="0" fontAlgn="base">
        <a:lnSpc>
          <a:spcPts val="5133"/>
        </a:lnSpc>
        <a:spcBef>
          <a:spcPct val="0"/>
        </a:spcBef>
        <a:spcAft>
          <a:spcPct val="0"/>
        </a:spcAft>
        <a:defRPr sz="4000">
          <a:solidFill>
            <a:schemeClr val="tx1"/>
          </a:solidFill>
          <a:latin typeface="+mn-lt"/>
        </a:defRPr>
      </a:lvl7pPr>
      <a:lvl8pPr marL="3911460" indent="-260764" algn="l" rtl="0" fontAlgn="base">
        <a:lnSpc>
          <a:spcPts val="5133"/>
        </a:lnSpc>
        <a:spcBef>
          <a:spcPct val="0"/>
        </a:spcBef>
        <a:spcAft>
          <a:spcPct val="0"/>
        </a:spcAft>
        <a:defRPr sz="4000">
          <a:solidFill>
            <a:schemeClr val="tx1"/>
          </a:solidFill>
          <a:latin typeface="+mn-lt"/>
        </a:defRPr>
      </a:lvl8pPr>
      <a:lvl9pPr marL="4432988" indent="-260764" algn="l" rtl="0" fontAlgn="base">
        <a:lnSpc>
          <a:spcPts val="5133"/>
        </a:lnSpc>
        <a:spcBef>
          <a:spcPct val="0"/>
        </a:spcBef>
        <a:spcAft>
          <a:spcPct val="0"/>
        </a:spcAft>
        <a:defRPr sz="4000">
          <a:solidFill>
            <a:schemeClr val="tx1"/>
          </a:solidFill>
          <a:latin typeface="+mn-lt"/>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ftr" sz="quarter" idx="10"/>
          </p:nvPr>
        </p:nvSpPr>
        <p:spPr>
          <a:xfrm>
            <a:off x="1057234" y="6630371"/>
            <a:ext cx="5737602" cy="198437"/>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a:solidFill>
                  <a:schemeClr val="bg1"/>
                </a:solidFill>
              </a:rPr>
              <a:t>© </a:t>
            </a:r>
            <a:r>
              <a:rPr lang="en-GB" dirty="0">
                <a:solidFill>
                  <a:schemeClr val="bg1"/>
                </a:solidFill>
              </a:rPr>
              <a:t>2018 Moore Stephens LLP</a:t>
            </a:r>
          </a:p>
        </p:txBody>
      </p:sp>
      <p:sp>
        <p:nvSpPr>
          <p:cNvPr id="6147" name="Rectangle 2"/>
          <p:cNvSpPr>
            <a:spLocks noGrp="1" noChangeArrowheads="1"/>
          </p:cNvSpPr>
          <p:nvPr>
            <p:ph type="ctrTitle"/>
          </p:nvPr>
        </p:nvSpPr>
        <p:spPr>
          <a:xfrm>
            <a:off x="1057234" y="4009779"/>
            <a:ext cx="11321483" cy="673863"/>
          </a:xfrm>
        </p:spPr>
        <p:txBody>
          <a:bodyPr/>
          <a:lstStyle/>
          <a:p>
            <a:r>
              <a:rPr lang="en-GB" dirty="0"/>
              <a:t>Data Privacy – Session on EU General Data Protection Regulation (GDPR) </a:t>
            </a:r>
          </a:p>
        </p:txBody>
      </p:sp>
      <p:sp>
        <p:nvSpPr>
          <p:cNvPr id="6148" name="Rectangle 6"/>
          <p:cNvSpPr>
            <a:spLocks noGrp="1" noChangeArrowheads="1"/>
          </p:cNvSpPr>
          <p:nvPr>
            <p:ph type="subTitle" idx="1"/>
          </p:nvPr>
        </p:nvSpPr>
        <p:spPr>
          <a:xfrm>
            <a:off x="1057234" y="5225712"/>
            <a:ext cx="11321483" cy="673863"/>
          </a:xfrm>
        </p:spPr>
        <p:txBody>
          <a:bodyPr/>
          <a:lstStyle/>
          <a:p>
            <a:r>
              <a:rPr lang="en-GB" sz="3600" dirty="0"/>
              <a:t>Chris Beveridge</a:t>
            </a:r>
          </a:p>
        </p:txBody>
      </p:sp>
      <p:sp>
        <p:nvSpPr>
          <p:cNvPr id="6149" name="Rectangle 7"/>
          <p:cNvSpPr>
            <a:spLocks noChangeArrowheads="1"/>
          </p:cNvSpPr>
          <p:nvPr/>
        </p:nvSpPr>
        <p:spPr bwMode="auto">
          <a:xfrm>
            <a:off x="1057234" y="5785371"/>
            <a:ext cx="7690065"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r>
              <a:rPr lang="en-GB" sz="2400" dirty="0">
                <a:solidFill>
                  <a:schemeClr val="bg1"/>
                </a:solidFill>
              </a:rPr>
              <a:t>Associate Director &amp; Head of Privacy</a:t>
            </a:r>
          </a:p>
          <a:p>
            <a:r>
              <a:rPr lang="en-GB" sz="2400" dirty="0">
                <a:solidFill>
                  <a:schemeClr val="bg1"/>
                </a:solidFill>
              </a:rPr>
              <a:t>April 2018</a:t>
            </a:r>
          </a:p>
        </p:txBody>
      </p:sp>
      <p:sp>
        <p:nvSpPr>
          <p:cNvPr id="6150" name="Subtitle 2"/>
          <p:cNvSpPr txBox="1">
            <a:spLocks/>
          </p:cNvSpPr>
          <p:nvPr/>
        </p:nvSpPr>
        <p:spPr bwMode="auto">
          <a:xfrm>
            <a:off x="2216151" y="6765926"/>
            <a:ext cx="45688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chemeClr val="accent1"/>
              </a:buClr>
              <a:buFont typeface="Arial" charset="0"/>
              <a:buNone/>
            </a:pPr>
            <a:r>
              <a:rPr lang="en-GB" sz="1300" b="1" dirty="0">
                <a:solidFill>
                  <a:schemeClr val="bg1"/>
                </a:solidFill>
                <a:cs typeface="Arial" charset="0"/>
              </a:rPr>
              <a:t>www.moorestephens.co.uk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altLang="en-US"/>
              <a:t>GDPR considerations</a:t>
            </a:r>
            <a:endParaRPr lang="en-GB" altLang="en-US" dirty="0"/>
          </a:p>
        </p:txBody>
      </p:sp>
      <p:sp>
        <p:nvSpPr>
          <p:cNvPr id="23555" name="Content Placeholder 1"/>
          <p:cNvSpPr>
            <a:spLocks noGrp="1"/>
          </p:cNvSpPr>
          <p:nvPr>
            <p:ph idx="1"/>
          </p:nvPr>
        </p:nvSpPr>
        <p:spPr>
          <a:xfrm>
            <a:off x="1057714" y="1874839"/>
            <a:ext cx="11321535" cy="5367693"/>
          </a:xfrm>
        </p:spPr>
        <p:txBody>
          <a:bodyPr/>
          <a:lstStyle/>
          <a:p>
            <a:pPr marL="1588" lvl="1" indent="0">
              <a:buNone/>
            </a:pPr>
            <a:r>
              <a:rPr lang="en-GB" altLang="en-US" b="1" dirty="0">
                <a:solidFill>
                  <a:schemeClr val="accent1"/>
                </a:solidFill>
              </a:rPr>
              <a:t>Data processors and controllers</a:t>
            </a:r>
          </a:p>
          <a:p>
            <a:pPr lvl="1"/>
            <a:endParaRPr lang="en-GB" altLang="en-US" dirty="0"/>
          </a:p>
          <a:p>
            <a:pPr lvl="1"/>
            <a:endParaRPr lang="en-GB" altLang="en-US" dirty="0"/>
          </a:p>
          <a:p>
            <a:pPr lvl="1"/>
            <a:endParaRPr lang="en-GB" altLang="en-US" dirty="0"/>
          </a:p>
          <a:p>
            <a:pPr lvl="1"/>
            <a:endParaRPr lang="en-GB" altLang="en-US" dirty="0"/>
          </a:p>
          <a:p>
            <a:pPr lvl="1"/>
            <a:endParaRPr lang="en-GB" altLang="en-US" dirty="0"/>
          </a:p>
          <a:p>
            <a:pPr lvl="1"/>
            <a:endParaRPr lang="en-GB" altLang="en-US" dirty="0"/>
          </a:p>
          <a:p>
            <a:pPr lvl="1">
              <a:spcBef>
                <a:spcPts val="600"/>
              </a:spcBef>
              <a:spcAft>
                <a:spcPts val="1200"/>
              </a:spcAft>
            </a:pPr>
            <a:r>
              <a:rPr lang="en-GB" altLang="en-US" dirty="0"/>
              <a:t>Data processors will also be liable to fines and will be asked to meet a number of obligations under GDPR.</a:t>
            </a:r>
          </a:p>
          <a:p>
            <a:pPr lvl="1">
              <a:spcBef>
                <a:spcPts val="600"/>
              </a:spcBef>
              <a:spcAft>
                <a:spcPts val="1200"/>
              </a:spcAft>
            </a:pPr>
            <a:r>
              <a:rPr lang="en-GB" altLang="en-US" dirty="0"/>
              <a:t>Data controllers need to be aware of any third party data processors that process data on their behalf.</a:t>
            </a:r>
          </a:p>
          <a:p>
            <a:pPr lvl="1">
              <a:spcBef>
                <a:spcPts val="600"/>
              </a:spcBef>
              <a:spcAft>
                <a:spcPts val="1200"/>
              </a:spcAft>
            </a:pPr>
            <a:r>
              <a:rPr lang="en-GB" altLang="en-US" dirty="0"/>
              <a:t>Contractual reviews!</a:t>
            </a:r>
          </a:p>
        </p:txBody>
      </p:sp>
      <p:sp>
        <p:nvSpPr>
          <p:cNvPr id="3" name="TextBox 2"/>
          <p:cNvSpPr txBox="1"/>
          <p:nvPr/>
        </p:nvSpPr>
        <p:spPr>
          <a:xfrm>
            <a:off x="1057713" y="2385471"/>
            <a:ext cx="11321535" cy="1077218"/>
          </a:xfrm>
          <a:prstGeom prst="rect">
            <a:avLst/>
          </a:prstGeom>
          <a:solidFill>
            <a:schemeClr val="accent1"/>
          </a:solidFill>
          <a:ln>
            <a:solidFill>
              <a:schemeClr val="accent1"/>
            </a:solidFill>
          </a:ln>
        </p:spPr>
        <p:txBody>
          <a:bodyPr wrap="square" rtlCol="0">
            <a:spAutoFit/>
          </a:bodyPr>
          <a:lstStyle/>
          <a:p>
            <a:r>
              <a:rPr lang="en-GB" altLang="en-US" sz="2400" b="1" dirty="0">
                <a:solidFill>
                  <a:schemeClr val="bg1"/>
                </a:solidFill>
              </a:rPr>
              <a:t>Definition of data controller </a:t>
            </a:r>
          </a:p>
          <a:p>
            <a:r>
              <a:rPr lang="en-GB" altLang="en-US" sz="2000" dirty="0">
                <a:solidFill>
                  <a:schemeClr val="bg1"/>
                </a:solidFill>
              </a:rPr>
              <a:t>– natural or legal person who (alone or jointly with others i.e. an organisation) determines the purposes for which and the manner in which any personal data are, or are to be processed</a:t>
            </a:r>
          </a:p>
        </p:txBody>
      </p:sp>
      <p:sp>
        <p:nvSpPr>
          <p:cNvPr id="5" name="Rectangle 4"/>
          <p:cNvSpPr/>
          <p:nvPr/>
        </p:nvSpPr>
        <p:spPr>
          <a:xfrm>
            <a:off x="1057716" y="3830101"/>
            <a:ext cx="11321534" cy="1077218"/>
          </a:xfrm>
          <a:prstGeom prst="rect">
            <a:avLst/>
          </a:prstGeom>
          <a:solidFill>
            <a:schemeClr val="accent1"/>
          </a:solidFill>
          <a:ln>
            <a:solidFill>
              <a:schemeClr val="accent1"/>
            </a:solidFill>
          </a:ln>
        </p:spPr>
        <p:txBody>
          <a:bodyPr wrap="square">
            <a:spAutoFit/>
          </a:bodyPr>
          <a:lstStyle/>
          <a:p>
            <a:r>
              <a:rPr lang="en-GB" altLang="en-US" sz="2400" b="1" dirty="0">
                <a:solidFill>
                  <a:schemeClr val="bg1"/>
                </a:solidFill>
              </a:rPr>
              <a:t>Definition of a data processor</a:t>
            </a:r>
          </a:p>
          <a:p>
            <a:r>
              <a:rPr lang="en-GB" altLang="en-US" sz="2000" dirty="0">
                <a:solidFill>
                  <a:schemeClr val="bg1"/>
                </a:solidFill>
              </a:rPr>
              <a:t>– in relation to personal data, means any person (other than an employee of the data controller) who processes the data on behalf of the data controller</a:t>
            </a:r>
            <a:endParaRPr lang="en-GB" sz="2000" dirty="0">
              <a:solidFill>
                <a:schemeClr val="bg1"/>
              </a:solidFill>
            </a:endParaRPr>
          </a:p>
        </p:txBody>
      </p:sp>
    </p:spTree>
    <p:extLst>
      <p:ext uri="{BB962C8B-B14F-4D97-AF65-F5344CB8AC3E}">
        <p14:creationId xmlns:p14="http://schemas.microsoft.com/office/powerpoint/2010/main" val="4198902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altLang="en-US" dirty="0"/>
              <a:t>GDPR considerations</a:t>
            </a:r>
          </a:p>
        </p:txBody>
      </p:sp>
      <p:sp>
        <p:nvSpPr>
          <p:cNvPr id="23555" name="Content Placeholder 1"/>
          <p:cNvSpPr>
            <a:spLocks noGrp="1"/>
          </p:cNvSpPr>
          <p:nvPr>
            <p:ph idx="1"/>
          </p:nvPr>
        </p:nvSpPr>
        <p:spPr/>
        <p:txBody>
          <a:bodyPr/>
          <a:lstStyle/>
          <a:p>
            <a:r>
              <a:rPr lang="en-GB" altLang="en-US" sz="2200" b="1" dirty="0">
                <a:solidFill>
                  <a:schemeClr val="accent1"/>
                </a:solidFill>
              </a:rPr>
              <a:t>Lawful basis of processing &amp; consent</a:t>
            </a:r>
          </a:p>
          <a:p>
            <a:pPr lvl="1">
              <a:spcBef>
                <a:spcPts val="600"/>
              </a:spcBef>
            </a:pPr>
            <a:r>
              <a:rPr lang="en-GB" altLang="en-US" sz="2200" dirty="0"/>
              <a:t>You must have a lawful basis for processing information – there are six options:</a:t>
            </a:r>
          </a:p>
          <a:p>
            <a:pPr lvl="2">
              <a:spcBef>
                <a:spcPts val="600"/>
              </a:spcBef>
            </a:pPr>
            <a:r>
              <a:rPr lang="en-GB" altLang="en-US" sz="2000" dirty="0"/>
              <a:t>consent;</a:t>
            </a:r>
          </a:p>
          <a:p>
            <a:pPr lvl="2">
              <a:spcBef>
                <a:spcPts val="600"/>
              </a:spcBef>
            </a:pPr>
            <a:r>
              <a:rPr lang="en-GB" altLang="en-US" sz="2000" dirty="0"/>
              <a:t>performance of a contract;</a:t>
            </a:r>
          </a:p>
          <a:p>
            <a:pPr lvl="2">
              <a:spcBef>
                <a:spcPts val="600"/>
              </a:spcBef>
            </a:pPr>
            <a:r>
              <a:rPr lang="en-GB" altLang="en-US" sz="2000" dirty="0"/>
              <a:t>legal obligation;</a:t>
            </a:r>
          </a:p>
          <a:p>
            <a:pPr lvl="2">
              <a:spcBef>
                <a:spcPts val="600"/>
              </a:spcBef>
            </a:pPr>
            <a:r>
              <a:rPr lang="en-GB" altLang="en-US" sz="2000" dirty="0"/>
              <a:t>vital interests;</a:t>
            </a:r>
          </a:p>
          <a:p>
            <a:pPr lvl="2">
              <a:spcBef>
                <a:spcPts val="600"/>
              </a:spcBef>
            </a:pPr>
            <a:r>
              <a:rPr lang="en-GB" altLang="en-US" sz="2000" dirty="0"/>
              <a:t>performance of a task in the public interest;</a:t>
            </a:r>
          </a:p>
          <a:p>
            <a:pPr lvl="2">
              <a:spcBef>
                <a:spcPts val="600"/>
              </a:spcBef>
            </a:pPr>
            <a:r>
              <a:rPr lang="en-GB" altLang="en-US" sz="2000" dirty="0"/>
              <a:t>legitimate interests.</a:t>
            </a:r>
          </a:p>
        </p:txBody>
      </p:sp>
    </p:spTree>
    <p:extLst>
      <p:ext uri="{BB962C8B-B14F-4D97-AF65-F5344CB8AC3E}">
        <p14:creationId xmlns:p14="http://schemas.microsoft.com/office/powerpoint/2010/main" val="1683596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altLang="en-US"/>
              <a:t>GDPR considerations</a:t>
            </a:r>
            <a:endParaRPr lang="en-GB" altLang="en-US" dirty="0"/>
          </a:p>
        </p:txBody>
      </p:sp>
      <p:sp>
        <p:nvSpPr>
          <p:cNvPr id="23555" name="Content Placeholder 1"/>
          <p:cNvSpPr>
            <a:spLocks noGrp="1"/>
          </p:cNvSpPr>
          <p:nvPr>
            <p:ph idx="1"/>
          </p:nvPr>
        </p:nvSpPr>
        <p:spPr/>
        <p:txBody>
          <a:bodyPr/>
          <a:lstStyle/>
          <a:p>
            <a:r>
              <a:rPr lang="en-GB" altLang="en-US" sz="2200" b="1" dirty="0">
                <a:solidFill>
                  <a:schemeClr val="accent1"/>
                </a:solidFill>
              </a:rPr>
              <a:t>Lawful basis of processing &amp; consent (continued)</a:t>
            </a:r>
          </a:p>
          <a:p>
            <a:pPr lvl="1">
              <a:spcBef>
                <a:spcPts val="600"/>
              </a:spcBef>
              <a:spcAft>
                <a:spcPts val="1200"/>
              </a:spcAft>
            </a:pPr>
            <a:r>
              <a:rPr lang="en-GB" altLang="en-US" sz="2200" dirty="0"/>
              <a:t>In relation to consents, GDPR brings with it some significant changes.</a:t>
            </a:r>
          </a:p>
          <a:p>
            <a:pPr lvl="1">
              <a:spcBef>
                <a:spcPts val="600"/>
              </a:spcBef>
              <a:spcAft>
                <a:spcPts val="1200"/>
              </a:spcAft>
            </a:pPr>
            <a:r>
              <a:rPr lang="en-GB" sz="2200" dirty="0"/>
              <a:t>Conditions surrounding consent have been strengthened.</a:t>
            </a:r>
          </a:p>
          <a:p>
            <a:pPr lvl="1">
              <a:spcBef>
                <a:spcPts val="600"/>
              </a:spcBef>
              <a:spcAft>
                <a:spcPts val="1200"/>
              </a:spcAft>
            </a:pPr>
            <a:r>
              <a:rPr lang="en-GB" sz="2200" dirty="0"/>
              <a:t>Consents obtained must now be ‘opt in’ and not ‘opt out’.</a:t>
            </a:r>
          </a:p>
          <a:p>
            <a:pPr lvl="1">
              <a:spcBef>
                <a:spcPts val="600"/>
              </a:spcBef>
              <a:spcAft>
                <a:spcPts val="1200"/>
              </a:spcAft>
            </a:pPr>
            <a:r>
              <a:rPr lang="en-GB" sz="2200" dirty="0"/>
              <a:t>No longer allowed to use legal jargon – consents must be provided in an accessible form using clear and plain language i.e. be specific to the actual use of the information being consented to.</a:t>
            </a:r>
          </a:p>
          <a:p>
            <a:pPr lvl="1">
              <a:spcBef>
                <a:spcPts val="600"/>
              </a:spcBef>
              <a:spcAft>
                <a:spcPts val="1200"/>
              </a:spcAft>
            </a:pPr>
            <a:r>
              <a:rPr lang="en-GB" sz="2200" dirty="0"/>
              <a:t>Consents received must be recorded as evidence.</a:t>
            </a:r>
          </a:p>
          <a:p>
            <a:pPr lvl="1">
              <a:spcBef>
                <a:spcPts val="600"/>
              </a:spcBef>
              <a:spcAft>
                <a:spcPts val="1200"/>
              </a:spcAft>
            </a:pPr>
            <a:r>
              <a:rPr lang="en-GB" sz="2200" dirty="0"/>
              <a:t>Consents must be as easy to withdraw as they were to give.</a:t>
            </a:r>
          </a:p>
          <a:p>
            <a:pPr lvl="1"/>
            <a:endParaRPr lang="en-GB" altLang="en-US" sz="2200" dirty="0"/>
          </a:p>
        </p:txBody>
      </p:sp>
    </p:spTree>
    <p:extLst>
      <p:ext uri="{BB962C8B-B14F-4D97-AF65-F5344CB8AC3E}">
        <p14:creationId xmlns:p14="http://schemas.microsoft.com/office/powerpoint/2010/main" val="494735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altLang="en-US" dirty="0"/>
              <a:t>GDPR considerations</a:t>
            </a:r>
          </a:p>
        </p:txBody>
      </p:sp>
      <p:sp>
        <p:nvSpPr>
          <p:cNvPr id="23555" name="Content Placeholder 1"/>
          <p:cNvSpPr>
            <a:spLocks noGrp="1"/>
          </p:cNvSpPr>
          <p:nvPr>
            <p:ph idx="1"/>
          </p:nvPr>
        </p:nvSpPr>
        <p:spPr/>
        <p:txBody>
          <a:bodyPr/>
          <a:lstStyle/>
          <a:p>
            <a:r>
              <a:rPr lang="en-GB" altLang="en-US" sz="2200" b="1" dirty="0">
                <a:solidFill>
                  <a:schemeClr val="accent1"/>
                </a:solidFill>
              </a:rPr>
              <a:t>Breach notification</a:t>
            </a:r>
          </a:p>
          <a:p>
            <a:pPr lvl="1">
              <a:spcBef>
                <a:spcPts val="600"/>
              </a:spcBef>
              <a:spcAft>
                <a:spcPts val="1200"/>
              </a:spcAft>
            </a:pPr>
            <a:r>
              <a:rPr lang="en-GB" altLang="en-US" sz="2200" dirty="0"/>
              <a:t>Mandatory under GDPR.</a:t>
            </a:r>
          </a:p>
          <a:p>
            <a:pPr lvl="1">
              <a:spcBef>
                <a:spcPts val="600"/>
              </a:spcBef>
              <a:spcAft>
                <a:spcPts val="1200"/>
              </a:spcAft>
            </a:pPr>
            <a:r>
              <a:rPr lang="en-GB" altLang="en-US" sz="2200" dirty="0"/>
              <a:t>Breaches must be reported to regulatory authority and stakeholders within 72 hours of when the breach was discovered.</a:t>
            </a:r>
          </a:p>
          <a:p>
            <a:pPr lvl="1">
              <a:spcBef>
                <a:spcPts val="600"/>
              </a:spcBef>
              <a:spcAft>
                <a:spcPts val="1200"/>
              </a:spcAft>
            </a:pPr>
            <a:r>
              <a:rPr lang="en-GB" altLang="en-US" sz="2200" dirty="0"/>
              <a:t>Data processors must report to data controllers without ‘undue delay’.</a:t>
            </a:r>
          </a:p>
          <a:p>
            <a:r>
              <a:rPr lang="en-GB" altLang="en-US" sz="2200" b="1" dirty="0">
                <a:solidFill>
                  <a:schemeClr val="accent1"/>
                </a:solidFill>
              </a:rPr>
              <a:t>Data portability</a:t>
            </a:r>
          </a:p>
          <a:p>
            <a:pPr lvl="1">
              <a:spcBef>
                <a:spcPts val="600"/>
              </a:spcBef>
              <a:spcAft>
                <a:spcPts val="1200"/>
              </a:spcAft>
            </a:pPr>
            <a:r>
              <a:rPr lang="en-GB" altLang="en-US" sz="2200" dirty="0"/>
              <a:t>Data subjects have right to request data held on them in a commonly used and machine readable format.</a:t>
            </a:r>
          </a:p>
          <a:p>
            <a:pPr lvl="1">
              <a:spcBef>
                <a:spcPts val="600"/>
              </a:spcBef>
              <a:spcAft>
                <a:spcPts val="1200"/>
              </a:spcAft>
            </a:pPr>
            <a:r>
              <a:rPr lang="en-GB" altLang="en-US" sz="2200" dirty="0"/>
              <a:t>Can now transfer to other ‘data controllers’.</a:t>
            </a:r>
          </a:p>
          <a:p>
            <a:pPr lvl="1"/>
            <a:endParaRPr lang="en-GB" altLang="en-US" sz="2200" dirty="0"/>
          </a:p>
        </p:txBody>
      </p:sp>
    </p:spTree>
    <p:extLst>
      <p:ext uri="{BB962C8B-B14F-4D97-AF65-F5344CB8AC3E}">
        <p14:creationId xmlns:p14="http://schemas.microsoft.com/office/powerpoint/2010/main" val="3609771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altLang="en-US" dirty="0"/>
              <a:t>GDPR considerations</a:t>
            </a:r>
          </a:p>
        </p:txBody>
      </p:sp>
      <p:sp>
        <p:nvSpPr>
          <p:cNvPr id="23555" name="Content Placeholder 1"/>
          <p:cNvSpPr>
            <a:spLocks noGrp="1"/>
          </p:cNvSpPr>
          <p:nvPr>
            <p:ph idx="1"/>
          </p:nvPr>
        </p:nvSpPr>
        <p:spPr/>
        <p:txBody>
          <a:bodyPr/>
          <a:lstStyle/>
          <a:p>
            <a:r>
              <a:rPr lang="en-GB" altLang="en-US" sz="2200" b="1" dirty="0">
                <a:solidFill>
                  <a:schemeClr val="accent1"/>
                </a:solidFill>
              </a:rPr>
              <a:t>Right to access</a:t>
            </a:r>
          </a:p>
          <a:p>
            <a:pPr lvl="1">
              <a:spcBef>
                <a:spcPts val="600"/>
              </a:spcBef>
              <a:spcAft>
                <a:spcPts val="1200"/>
              </a:spcAft>
            </a:pPr>
            <a:r>
              <a:rPr lang="en-GB" altLang="en-US" sz="2200" dirty="0"/>
              <a:t>Data subjects have right to confirmation from data controller that their personal data is being processed, where and for what purpose.</a:t>
            </a:r>
          </a:p>
          <a:p>
            <a:pPr lvl="1">
              <a:spcBef>
                <a:spcPts val="600"/>
              </a:spcBef>
              <a:spcAft>
                <a:spcPts val="1200"/>
              </a:spcAft>
            </a:pPr>
            <a:r>
              <a:rPr lang="en-GB" altLang="en-US" sz="2200" dirty="0"/>
              <a:t>No change to mechanics behind a subject access request, however a couple of logistical changes to keep in mind.</a:t>
            </a:r>
          </a:p>
          <a:p>
            <a:pPr lvl="1">
              <a:spcBef>
                <a:spcPts val="600"/>
              </a:spcBef>
              <a:spcAft>
                <a:spcPts val="1200"/>
              </a:spcAft>
            </a:pPr>
            <a:r>
              <a:rPr lang="en-GB" altLang="en-US" sz="2200" dirty="0"/>
              <a:t>Such requests must now be provided free of charge under GDPR.</a:t>
            </a:r>
          </a:p>
          <a:p>
            <a:pPr lvl="1">
              <a:spcBef>
                <a:spcPts val="600"/>
              </a:spcBef>
              <a:spcAft>
                <a:spcPts val="1200"/>
              </a:spcAft>
            </a:pPr>
            <a:r>
              <a:rPr lang="en-GB" altLang="en-US" sz="2200" dirty="0"/>
              <a:t>Turnaround times for such requests under GDPR is now 30 days.</a:t>
            </a:r>
          </a:p>
          <a:p>
            <a:pPr lvl="1"/>
            <a:endParaRPr lang="en-GB" altLang="en-US" sz="2200" dirty="0"/>
          </a:p>
          <a:p>
            <a:pPr lvl="1"/>
            <a:endParaRPr lang="en-GB" altLang="en-US" sz="2200" dirty="0"/>
          </a:p>
        </p:txBody>
      </p:sp>
    </p:spTree>
    <p:extLst>
      <p:ext uri="{BB962C8B-B14F-4D97-AF65-F5344CB8AC3E}">
        <p14:creationId xmlns:p14="http://schemas.microsoft.com/office/powerpoint/2010/main" val="332541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altLang="en-US" dirty="0"/>
              <a:t>GDPR considerations</a:t>
            </a:r>
          </a:p>
        </p:txBody>
      </p:sp>
      <p:sp>
        <p:nvSpPr>
          <p:cNvPr id="23555" name="Content Placeholder 1"/>
          <p:cNvSpPr>
            <a:spLocks noGrp="1"/>
          </p:cNvSpPr>
          <p:nvPr>
            <p:ph idx="1"/>
          </p:nvPr>
        </p:nvSpPr>
        <p:spPr/>
        <p:txBody>
          <a:bodyPr/>
          <a:lstStyle/>
          <a:p>
            <a:r>
              <a:rPr lang="en-GB" altLang="en-US" sz="2200" b="1" dirty="0">
                <a:solidFill>
                  <a:schemeClr val="accent1"/>
                </a:solidFill>
              </a:rPr>
              <a:t>Right to be forgotten</a:t>
            </a:r>
          </a:p>
          <a:p>
            <a:pPr lvl="1">
              <a:spcBef>
                <a:spcPts val="600"/>
              </a:spcBef>
              <a:spcAft>
                <a:spcPts val="1200"/>
              </a:spcAft>
            </a:pPr>
            <a:r>
              <a:rPr lang="en-GB" altLang="en-US" sz="2200" dirty="0"/>
              <a:t>Data subjects now have the right to be forgotten.</a:t>
            </a:r>
          </a:p>
          <a:p>
            <a:pPr lvl="1">
              <a:spcBef>
                <a:spcPts val="600"/>
              </a:spcBef>
              <a:spcAft>
                <a:spcPts val="1200"/>
              </a:spcAft>
            </a:pPr>
            <a:r>
              <a:rPr lang="en-GB" altLang="en-US" sz="2200" dirty="0"/>
              <a:t>Third party data processors need to be considered.</a:t>
            </a:r>
          </a:p>
          <a:p>
            <a:pPr lvl="1">
              <a:spcBef>
                <a:spcPts val="600"/>
              </a:spcBef>
              <a:spcAft>
                <a:spcPts val="1200"/>
              </a:spcAft>
            </a:pPr>
            <a:r>
              <a:rPr lang="en-GB" altLang="en-US" sz="2200" dirty="0"/>
              <a:t>Consent withdrawn or no longer holding data for specific purpose it was collected.</a:t>
            </a:r>
          </a:p>
          <a:p>
            <a:pPr lvl="1">
              <a:spcBef>
                <a:spcPts val="600"/>
              </a:spcBef>
              <a:spcAft>
                <a:spcPts val="1200"/>
              </a:spcAft>
            </a:pPr>
            <a:r>
              <a:rPr lang="en-GB" altLang="en-US" sz="2200" dirty="0"/>
              <a:t>Regulatory/legal/public interest factors need to be taken into consideration before any information is deleted from company databases.</a:t>
            </a:r>
          </a:p>
          <a:p>
            <a:pPr lvl="1">
              <a:spcBef>
                <a:spcPts val="600"/>
              </a:spcBef>
              <a:spcAft>
                <a:spcPts val="1200"/>
              </a:spcAft>
            </a:pPr>
            <a:r>
              <a:rPr lang="en-GB" altLang="en-US" sz="2200" dirty="0"/>
              <a:t>Retention policy!</a:t>
            </a:r>
          </a:p>
          <a:p>
            <a:pPr lvl="1"/>
            <a:endParaRPr lang="en-GB" altLang="en-US" sz="2200" dirty="0"/>
          </a:p>
          <a:p>
            <a:pPr lvl="1"/>
            <a:endParaRPr lang="en-GB" altLang="en-US" sz="2200" dirty="0"/>
          </a:p>
        </p:txBody>
      </p:sp>
    </p:spTree>
    <p:extLst>
      <p:ext uri="{BB962C8B-B14F-4D97-AF65-F5344CB8AC3E}">
        <p14:creationId xmlns:p14="http://schemas.microsoft.com/office/powerpoint/2010/main" val="2460065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altLang="en-US" dirty="0"/>
              <a:t>GDPR considerations</a:t>
            </a:r>
          </a:p>
        </p:txBody>
      </p:sp>
      <p:sp>
        <p:nvSpPr>
          <p:cNvPr id="23555" name="Content Placeholder 1"/>
          <p:cNvSpPr>
            <a:spLocks noGrp="1"/>
          </p:cNvSpPr>
          <p:nvPr>
            <p:ph idx="1"/>
          </p:nvPr>
        </p:nvSpPr>
        <p:spPr/>
        <p:txBody>
          <a:bodyPr/>
          <a:lstStyle/>
          <a:p>
            <a:r>
              <a:rPr lang="en-GB" altLang="en-US" sz="2200" b="1" dirty="0">
                <a:solidFill>
                  <a:schemeClr val="accent1"/>
                </a:solidFill>
              </a:rPr>
              <a:t>Privacy by design</a:t>
            </a:r>
          </a:p>
          <a:p>
            <a:pPr lvl="1">
              <a:spcBef>
                <a:spcPts val="600"/>
              </a:spcBef>
              <a:spcAft>
                <a:spcPts val="1200"/>
              </a:spcAft>
            </a:pPr>
            <a:r>
              <a:rPr lang="en-GB" altLang="en-US" sz="2200" dirty="0"/>
              <a:t>Will be a legal requirement.</a:t>
            </a:r>
          </a:p>
          <a:p>
            <a:pPr lvl="1">
              <a:spcBef>
                <a:spcPts val="600"/>
              </a:spcBef>
              <a:spcAft>
                <a:spcPts val="1200"/>
              </a:spcAft>
            </a:pPr>
            <a:r>
              <a:rPr lang="en-GB" altLang="en-US" sz="2200" dirty="0"/>
              <a:t>Data protection must be considered at the design stage of a new system implementation or a new product launch (depending on product type).</a:t>
            </a:r>
          </a:p>
          <a:p>
            <a:pPr lvl="1">
              <a:spcBef>
                <a:spcPts val="600"/>
              </a:spcBef>
              <a:spcAft>
                <a:spcPts val="1200"/>
              </a:spcAft>
            </a:pPr>
            <a:r>
              <a:rPr lang="en-GB" altLang="en-US" sz="2200" dirty="0"/>
              <a:t>Consideration of data protection not meant to be as an after-thought going forward.</a:t>
            </a:r>
          </a:p>
          <a:p>
            <a:pPr lvl="1">
              <a:spcBef>
                <a:spcPts val="600"/>
              </a:spcBef>
              <a:spcAft>
                <a:spcPts val="1200"/>
              </a:spcAft>
            </a:pPr>
            <a:r>
              <a:rPr lang="en-GB" altLang="en-US" sz="2200" dirty="0"/>
              <a:t>Board governance requirement - risks and controls need to be considered.</a:t>
            </a:r>
          </a:p>
          <a:p>
            <a:pPr lvl="1">
              <a:spcBef>
                <a:spcPts val="600"/>
              </a:spcBef>
              <a:spcAft>
                <a:spcPts val="1200"/>
              </a:spcAft>
            </a:pPr>
            <a:r>
              <a:rPr lang="en-GB" altLang="en-US" sz="2200" dirty="0"/>
              <a:t>Data protection privacy impact assessments to be completed.</a:t>
            </a:r>
          </a:p>
          <a:p>
            <a:pPr lvl="1"/>
            <a:endParaRPr lang="en-GB" altLang="en-US" sz="2200" dirty="0"/>
          </a:p>
          <a:p>
            <a:pPr lvl="1"/>
            <a:endParaRPr lang="en-GB" altLang="en-US" sz="2200" dirty="0"/>
          </a:p>
        </p:txBody>
      </p:sp>
    </p:spTree>
    <p:extLst>
      <p:ext uri="{BB962C8B-B14F-4D97-AF65-F5344CB8AC3E}">
        <p14:creationId xmlns:p14="http://schemas.microsoft.com/office/powerpoint/2010/main" val="2250856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altLang="en-US" dirty="0"/>
              <a:t>GDPR considerations</a:t>
            </a:r>
          </a:p>
        </p:txBody>
      </p:sp>
      <p:sp>
        <p:nvSpPr>
          <p:cNvPr id="23555" name="Content Placeholder 1"/>
          <p:cNvSpPr>
            <a:spLocks noGrp="1"/>
          </p:cNvSpPr>
          <p:nvPr>
            <p:ph idx="1"/>
          </p:nvPr>
        </p:nvSpPr>
        <p:spPr>
          <a:xfrm>
            <a:off x="1057714" y="1874839"/>
            <a:ext cx="11889221" cy="4879975"/>
          </a:xfrm>
        </p:spPr>
        <p:txBody>
          <a:bodyPr/>
          <a:lstStyle/>
          <a:p>
            <a:r>
              <a:rPr lang="en-GB" altLang="en-US" b="1" dirty="0">
                <a:solidFill>
                  <a:schemeClr val="accent1"/>
                </a:solidFill>
              </a:rPr>
              <a:t>Data protection officer (“DPO”)</a:t>
            </a:r>
          </a:p>
          <a:p>
            <a:pPr lvl="1"/>
            <a:r>
              <a:rPr lang="en-GB" altLang="en-US" sz="2200" dirty="0"/>
              <a:t>No requirement to have a DPO unless:</a:t>
            </a:r>
          </a:p>
          <a:p>
            <a:pPr lvl="2"/>
            <a:r>
              <a:rPr lang="en-GB" altLang="en-US" sz="2200" dirty="0"/>
              <a:t>processing is carried out by a public authority or body;</a:t>
            </a:r>
          </a:p>
          <a:p>
            <a:pPr lvl="2"/>
            <a:r>
              <a:rPr lang="en-GB" altLang="en-US" sz="2200" dirty="0"/>
              <a:t>the core activities of the controller or processor consist of processing operations which requires regular and systematic monitoring of data subjects on a large scale;</a:t>
            </a:r>
          </a:p>
          <a:p>
            <a:pPr lvl="2">
              <a:spcBef>
                <a:spcPts val="600"/>
              </a:spcBef>
              <a:spcAft>
                <a:spcPts val="1200"/>
              </a:spcAft>
            </a:pPr>
            <a:r>
              <a:rPr lang="en-GB" altLang="en-US" sz="2200" dirty="0"/>
              <a:t>the core activities of the controller or the processor consist of processing on a large scale of special categories of data.</a:t>
            </a:r>
          </a:p>
          <a:p>
            <a:pPr lvl="1">
              <a:spcBef>
                <a:spcPts val="600"/>
              </a:spcBef>
              <a:spcAft>
                <a:spcPts val="1200"/>
              </a:spcAft>
            </a:pPr>
            <a:r>
              <a:rPr lang="en-GB" altLang="en-US" sz="2200" dirty="0"/>
              <a:t>This area is still relatively grey as there is no guidance on what large actually constitutes at the moment.</a:t>
            </a:r>
          </a:p>
          <a:p>
            <a:pPr lvl="1">
              <a:spcBef>
                <a:spcPts val="600"/>
              </a:spcBef>
              <a:spcAft>
                <a:spcPts val="1200"/>
              </a:spcAft>
            </a:pPr>
            <a:r>
              <a:rPr lang="en-GB" altLang="en-US" sz="2200" dirty="0"/>
              <a:t>Regardless of needing a DPO or not, the GDPR specifically states that every organisation must have an individual designated with the responsibility of data protection.</a:t>
            </a:r>
          </a:p>
          <a:p>
            <a:pPr lvl="1">
              <a:spcBef>
                <a:spcPts val="600"/>
              </a:spcBef>
              <a:spcAft>
                <a:spcPts val="1200"/>
              </a:spcAft>
            </a:pPr>
            <a:r>
              <a:rPr lang="en-GB" altLang="en-US" sz="2200" dirty="0"/>
              <a:t>It should be noted that a DPO should be totally independent to the organisation that they are contracted to perform the role for. </a:t>
            </a:r>
          </a:p>
          <a:p>
            <a:pPr lvl="1"/>
            <a:endParaRPr lang="en-GB" altLang="en-US" dirty="0"/>
          </a:p>
          <a:p>
            <a:pPr lvl="1"/>
            <a:endParaRPr lang="en-GB" altLang="en-US" dirty="0"/>
          </a:p>
        </p:txBody>
      </p:sp>
    </p:spTree>
    <p:extLst>
      <p:ext uri="{BB962C8B-B14F-4D97-AF65-F5344CB8AC3E}">
        <p14:creationId xmlns:p14="http://schemas.microsoft.com/office/powerpoint/2010/main" val="1643174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altLang="en-US"/>
              <a:t>What should your organisation be doing?</a:t>
            </a:r>
            <a:endParaRPr lang="en-GB" altLang="en-US" dirty="0"/>
          </a:p>
        </p:txBody>
      </p:sp>
      <p:sp>
        <p:nvSpPr>
          <p:cNvPr id="23555" name="Content Placeholder 1"/>
          <p:cNvSpPr>
            <a:spLocks noGrp="1"/>
          </p:cNvSpPr>
          <p:nvPr>
            <p:ph idx="1"/>
          </p:nvPr>
        </p:nvSpPr>
        <p:spPr/>
        <p:txBody>
          <a:bodyPr/>
          <a:lstStyle/>
          <a:p>
            <a:pPr marL="0" indent="0">
              <a:spcBef>
                <a:spcPts val="600"/>
              </a:spcBef>
              <a:spcAft>
                <a:spcPts val="1200"/>
              </a:spcAft>
            </a:pPr>
            <a:r>
              <a:rPr lang="en-GB" altLang="en-US" sz="2200" dirty="0"/>
              <a:t>Two of the first things that we recommend an organisation complete and, in our opinion, paramount to working towards GDPR compliance are:</a:t>
            </a:r>
          </a:p>
          <a:p>
            <a:pPr>
              <a:spcBef>
                <a:spcPts val="600"/>
              </a:spcBef>
              <a:spcAft>
                <a:spcPts val="1200"/>
              </a:spcAft>
              <a:buClr>
                <a:schemeClr val="accent1"/>
              </a:buClr>
              <a:buFont typeface="Arial" panose="020B0604020202020204" pitchFamily="34" charset="0"/>
              <a:buChar char="•"/>
            </a:pPr>
            <a:r>
              <a:rPr lang="en-GB" altLang="en-US" sz="2200" b="1" dirty="0">
                <a:solidFill>
                  <a:schemeClr val="accent1"/>
                </a:solidFill>
              </a:rPr>
              <a:t>A data mapping exercise </a:t>
            </a:r>
            <a:r>
              <a:rPr lang="en-GB" altLang="en-US" sz="2200" dirty="0"/>
              <a:t>– very important before attacking a regulation such as GDPR that you know exactly what information you have within your organisation, where it is, who has access to it, what it is used for and what the data flows are in and out of your organisation in relation to each type of information held;</a:t>
            </a:r>
          </a:p>
          <a:p>
            <a:pPr>
              <a:spcBef>
                <a:spcPts val="600"/>
              </a:spcBef>
              <a:spcAft>
                <a:spcPts val="1200"/>
              </a:spcAft>
              <a:buClr>
                <a:schemeClr val="accent1"/>
              </a:buClr>
              <a:buFont typeface="Arial" panose="020B0604020202020204" pitchFamily="34" charset="0"/>
              <a:buChar char="•"/>
            </a:pPr>
            <a:r>
              <a:rPr lang="en-GB" altLang="en-US" sz="2200" b="1" dirty="0">
                <a:solidFill>
                  <a:schemeClr val="accent1"/>
                </a:solidFill>
              </a:rPr>
              <a:t>A GDPR </a:t>
            </a:r>
            <a:r>
              <a:rPr lang="en-GB" altLang="en-US" sz="2200" b="1" dirty="0" err="1">
                <a:solidFill>
                  <a:schemeClr val="accent1"/>
                </a:solidFill>
              </a:rPr>
              <a:t>healthcheck</a:t>
            </a:r>
            <a:r>
              <a:rPr lang="en-GB" altLang="en-US" sz="2200" b="1" dirty="0">
                <a:solidFill>
                  <a:schemeClr val="accent1"/>
                </a:solidFill>
              </a:rPr>
              <a:t>/gap analysis </a:t>
            </a:r>
            <a:r>
              <a:rPr lang="en-GB" altLang="en-US" sz="2200" dirty="0"/>
              <a:t>– very popular with our clients who have a general lack of awareness of GDPR. Provides an organisation with direction on what it is they exactly need to address across the regulation rather than go at it scattergun.</a:t>
            </a:r>
          </a:p>
          <a:p>
            <a:pPr marL="0" indent="0">
              <a:spcBef>
                <a:spcPts val="600"/>
              </a:spcBef>
              <a:spcAft>
                <a:spcPts val="1200"/>
              </a:spcAft>
            </a:pPr>
            <a:r>
              <a:rPr lang="en-GB" altLang="en-US" sz="2200" dirty="0"/>
              <a:t>There will then be a significant number of remediation points that will need to be addressed by any organisation that should be worked through via an implementation plan. The following slides detail some of the areas that might have to be addressed broken down into four separate areas.</a:t>
            </a:r>
          </a:p>
          <a:p>
            <a:pPr lvl="1"/>
            <a:endParaRPr lang="en-GB" altLang="en-US" sz="2200" dirty="0"/>
          </a:p>
          <a:p>
            <a:pPr lvl="1"/>
            <a:endParaRPr lang="en-GB" altLang="en-US" sz="2200" dirty="0"/>
          </a:p>
        </p:txBody>
      </p:sp>
    </p:spTree>
    <p:extLst>
      <p:ext uri="{BB962C8B-B14F-4D97-AF65-F5344CB8AC3E}">
        <p14:creationId xmlns:p14="http://schemas.microsoft.com/office/powerpoint/2010/main" val="729515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should your organisation be doing? </a:t>
            </a:r>
          </a:p>
        </p:txBody>
      </p:sp>
      <p:sp>
        <p:nvSpPr>
          <p:cNvPr id="4" name="Content Placeholder 3"/>
          <p:cNvSpPr>
            <a:spLocks noGrp="1"/>
          </p:cNvSpPr>
          <p:nvPr>
            <p:ph idx="1"/>
          </p:nvPr>
        </p:nvSpPr>
        <p:spPr/>
        <p:txBody>
          <a:bodyPr/>
          <a:lstStyle/>
          <a:p>
            <a:r>
              <a:rPr lang="en-GB" b="1" dirty="0">
                <a:solidFill>
                  <a:schemeClr val="accent1"/>
                </a:solidFill>
              </a:rPr>
              <a:t>Split into four separate areas:</a:t>
            </a:r>
          </a:p>
          <a:p>
            <a:endParaRPr lang="en-GB" dirty="0"/>
          </a:p>
        </p:txBody>
      </p:sp>
      <p:sp>
        <p:nvSpPr>
          <p:cNvPr id="5" name="Rectangle 4"/>
          <p:cNvSpPr/>
          <p:nvPr/>
        </p:nvSpPr>
        <p:spPr>
          <a:xfrm>
            <a:off x="3336730" y="2588819"/>
            <a:ext cx="2290015" cy="1306287"/>
          </a:xfrm>
          <a:prstGeom prst="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rPr>
              <a:t>EDUCATE</a:t>
            </a:r>
          </a:p>
        </p:txBody>
      </p:sp>
      <p:sp>
        <p:nvSpPr>
          <p:cNvPr id="6" name="Rectangle 5"/>
          <p:cNvSpPr/>
          <p:nvPr/>
        </p:nvSpPr>
        <p:spPr>
          <a:xfrm>
            <a:off x="7768919" y="5408538"/>
            <a:ext cx="2290015" cy="1306287"/>
          </a:xfrm>
          <a:prstGeom prst="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MANAGE</a:t>
            </a:r>
          </a:p>
        </p:txBody>
      </p:sp>
      <p:sp>
        <p:nvSpPr>
          <p:cNvPr id="7" name="Rectangle 6"/>
          <p:cNvSpPr/>
          <p:nvPr/>
        </p:nvSpPr>
        <p:spPr>
          <a:xfrm>
            <a:off x="3336731" y="5408538"/>
            <a:ext cx="2290015" cy="1306287"/>
          </a:xfrm>
          <a:prstGeom prst="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ASSURE</a:t>
            </a:r>
          </a:p>
        </p:txBody>
      </p:sp>
      <p:sp>
        <p:nvSpPr>
          <p:cNvPr id="8" name="Rectangle 7"/>
          <p:cNvSpPr/>
          <p:nvPr/>
        </p:nvSpPr>
        <p:spPr>
          <a:xfrm>
            <a:off x="7768920" y="2588819"/>
            <a:ext cx="2290015" cy="1306287"/>
          </a:xfrm>
          <a:prstGeom prst="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ARCHITECT</a:t>
            </a:r>
          </a:p>
        </p:txBody>
      </p:sp>
      <p:sp>
        <p:nvSpPr>
          <p:cNvPr id="9" name="Right Arrow 8"/>
          <p:cNvSpPr/>
          <p:nvPr/>
        </p:nvSpPr>
        <p:spPr>
          <a:xfrm>
            <a:off x="6228729" y="2909453"/>
            <a:ext cx="950026" cy="665018"/>
          </a:xfrm>
          <a:prstGeom prst="rightArrow">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sp>
        <p:nvSpPr>
          <p:cNvPr id="10" name="Right Arrow 9"/>
          <p:cNvSpPr/>
          <p:nvPr/>
        </p:nvSpPr>
        <p:spPr>
          <a:xfrm rot="5400000">
            <a:off x="8522039" y="4310740"/>
            <a:ext cx="783772" cy="665018"/>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sp>
        <p:nvSpPr>
          <p:cNvPr id="11" name="Right Arrow 10"/>
          <p:cNvSpPr/>
          <p:nvPr/>
        </p:nvSpPr>
        <p:spPr>
          <a:xfrm rot="10800000">
            <a:off x="6228728" y="5729171"/>
            <a:ext cx="950026" cy="665018"/>
          </a:xfrm>
          <a:prstGeom prst="rightArrow">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sp>
        <p:nvSpPr>
          <p:cNvPr id="12" name="Right Arrow 11"/>
          <p:cNvSpPr/>
          <p:nvPr/>
        </p:nvSpPr>
        <p:spPr>
          <a:xfrm rot="16200000">
            <a:off x="4089851" y="4310740"/>
            <a:ext cx="783772" cy="665018"/>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spTree>
    <p:extLst>
      <p:ext uri="{BB962C8B-B14F-4D97-AF65-F5344CB8AC3E}">
        <p14:creationId xmlns:p14="http://schemas.microsoft.com/office/powerpoint/2010/main" val="3226352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What to expect from this session</a:t>
            </a:r>
            <a:endParaRPr lang="en-GB" dirty="0"/>
          </a:p>
        </p:txBody>
      </p:sp>
      <p:sp>
        <p:nvSpPr>
          <p:cNvPr id="5" name="Content Placeholder 4"/>
          <p:cNvSpPr>
            <a:spLocks noGrp="1"/>
          </p:cNvSpPr>
          <p:nvPr>
            <p:ph idx="1"/>
          </p:nvPr>
        </p:nvSpPr>
        <p:spPr/>
        <p:txBody>
          <a:bodyPr/>
          <a:lstStyle/>
          <a:p>
            <a:pPr marL="266700" indent="-266700" eaLnBrk="0" hangingPunct="0">
              <a:spcBef>
                <a:spcPts val="600"/>
              </a:spcBef>
              <a:spcAft>
                <a:spcPts val="1200"/>
              </a:spcAft>
              <a:buClr>
                <a:srgbClr val="00AEEF"/>
              </a:buClr>
              <a:buFontTx/>
              <a:buChar char="•"/>
            </a:pPr>
            <a:r>
              <a:rPr lang="en-GB" dirty="0"/>
              <a:t>Introduction &amp; background</a:t>
            </a:r>
          </a:p>
          <a:p>
            <a:pPr marL="266700" indent="-266700" eaLnBrk="0" hangingPunct="0">
              <a:spcBef>
                <a:spcPts val="600"/>
              </a:spcBef>
              <a:spcAft>
                <a:spcPts val="1200"/>
              </a:spcAft>
              <a:buClr>
                <a:srgbClr val="00AEEF"/>
              </a:buClr>
              <a:buFontTx/>
              <a:buChar char="•"/>
            </a:pPr>
            <a:r>
              <a:rPr lang="en-GB" dirty="0"/>
              <a:t>Privacy &amp; data protection – ‘GDPR’ specific</a:t>
            </a:r>
          </a:p>
          <a:p>
            <a:pPr marL="266700" indent="-266700" eaLnBrk="0" hangingPunct="0">
              <a:spcBef>
                <a:spcPts val="600"/>
              </a:spcBef>
              <a:spcAft>
                <a:spcPts val="1200"/>
              </a:spcAft>
              <a:buClr>
                <a:srgbClr val="00AEEF"/>
              </a:buClr>
              <a:buFontTx/>
              <a:buChar char="•"/>
            </a:pPr>
            <a:r>
              <a:rPr lang="en-GB" dirty="0"/>
              <a:t>What should your organisation be doing – general</a:t>
            </a:r>
          </a:p>
          <a:p>
            <a:pPr marL="266700" indent="-266700" eaLnBrk="0" hangingPunct="0">
              <a:spcBef>
                <a:spcPts val="600"/>
              </a:spcBef>
              <a:spcAft>
                <a:spcPts val="1200"/>
              </a:spcAft>
              <a:buClr>
                <a:srgbClr val="00AEEF"/>
              </a:buClr>
              <a:buFontTx/>
              <a:buChar char="•"/>
            </a:pPr>
            <a:r>
              <a:rPr lang="en-GB" dirty="0"/>
              <a:t>What should your organisation be doing – specifics</a:t>
            </a:r>
          </a:p>
          <a:p>
            <a:pPr marL="266700" indent="-266700" eaLnBrk="0" hangingPunct="0">
              <a:spcBef>
                <a:spcPts val="600"/>
              </a:spcBef>
              <a:spcAft>
                <a:spcPts val="1200"/>
              </a:spcAft>
              <a:buClr>
                <a:srgbClr val="00AEEF"/>
              </a:buClr>
              <a:buFontTx/>
              <a:buChar char="•"/>
            </a:pPr>
            <a:r>
              <a:rPr lang="en-GB" dirty="0"/>
              <a:t>GDPR myth busting</a:t>
            </a:r>
          </a:p>
          <a:p>
            <a:pPr marL="266700" indent="-266700" eaLnBrk="0" hangingPunct="0">
              <a:spcBef>
                <a:spcPts val="600"/>
              </a:spcBef>
              <a:spcAft>
                <a:spcPts val="1200"/>
              </a:spcAft>
              <a:buClr>
                <a:srgbClr val="00AEEF"/>
              </a:buClr>
              <a:buFontTx/>
              <a:buChar char="•"/>
            </a:pPr>
            <a:r>
              <a:rPr lang="en-GB" dirty="0"/>
              <a:t>Conclusion</a:t>
            </a:r>
          </a:p>
          <a:p>
            <a:endParaRPr lang="en-GB" dirty="0"/>
          </a:p>
        </p:txBody>
      </p:sp>
    </p:spTree>
    <p:extLst>
      <p:ext uri="{BB962C8B-B14F-4D97-AF65-F5344CB8AC3E}">
        <p14:creationId xmlns:p14="http://schemas.microsoft.com/office/powerpoint/2010/main" val="842865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should your organisation be doing? </a:t>
            </a:r>
          </a:p>
        </p:txBody>
      </p:sp>
      <p:sp>
        <p:nvSpPr>
          <p:cNvPr id="24" name="Rounded Rectangle 23"/>
          <p:cNvSpPr/>
          <p:nvPr/>
        </p:nvSpPr>
        <p:spPr>
          <a:xfrm>
            <a:off x="4021308" y="2427350"/>
            <a:ext cx="5357611" cy="1171977"/>
          </a:xfrm>
          <a:prstGeom prst="round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5270558" y="2659394"/>
            <a:ext cx="2859110" cy="707886"/>
          </a:xfrm>
          <a:prstGeom prst="rect">
            <a:avLst/>
          </a:prstGeom>
          <a:noFill/>
        </p:spPr>
        <p:txBody>
          <a:bodyPr wrap="square" rtlCol="0">
            <a:spAutoFit/>
          </a:bodyPr>
          <a:lstStyle/>
          <a:p>
            <a:pPr algn="ctr"/>
            <a:r>
              <a:rPr lang="en-GB" sz="4000" b="1" dirty="0">
                <a:solidFill>
                  <a:schemeClr val="bg1"/>
                </a:solidFill>
              </a:rPr>
              <a:t>EDUCATE</a:t>
            </a:r>
          </a:p>
        </p:txBody>
      </p:sp>
      <p:sp>
        <p:nvSpPr>
          <p:cNvPr id="26" name="Down Arrow 25"/>
          <p:cNvSpPr/>
          <p:nvPr/>
        </p:nvSpPr>
        <p:spPr>
          <a:xfrm>
            <a:off x="4115907" y="3618707"/>
            <a:ext cx="721216" cy="1184854"/>
          </a:xfrm>
          <a:prstGeom prst="downArrow">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Down Arrow 27"/>
          <p:cNvSpPr/>
          <p:nvPr/>
        </p:nvSpPr>
        <p:spPr>
          <a:xfrm>
            <a:off x="6371773" y="3609016"/>
            <a:ext cx="721216" cy="1184854"/>
          </a:xfrm>
          <a:prstGeom prst="downArrow">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3554654" y="4822169"/>
            <a:ext cx="1790163" cy="1672107"/>
          </a:xfrm>
          <a:prstGeom prst="ellipse">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3554653" y="5335056"/>
            <a:ext cx="1843724" cy="646331"/>
          </a:xfrm>
          <a:prstGeom prst="rect">
            <a:avLst/>
          </a:prstGeom>
          <a:noFill/>
        </p:spPr>
        <p:txBody>
          <a:bodyPr wrap="square" rtlCol="0">
            <a:spAutoFit/>
          </a:bodyPr>
          <a:lstStyle/>
          <a:p>
            <a:pPr algn="ctr"/>
            <a:r>
              <a:rPr lang="en-GB" b="1" dirty="0">
                <a:solidFill>
                  <a:schemeClr val="bg1"/>
                </a:solidFill>
              </a:rPr>
              <a:t>Culture within organisation</a:t>
            </a:r>
          </a:p>
        </p:txBody>
      </p:sp>
      <p:sp>
        <p:nvSpPr>
          <p:cNvPr id="31" name="Oval 30"/>
          <p:cNvSpPr/>
          <p:nvPr/>
        </p:nvSpPr>
        <p:spPr>
          <a:xfrm>
            <a:off x="8005540" y="4803562"/>
            <a:ext cx="1790163" cy="1672107"/>
          </a:xfrm>
          <a:prstGeom prst="ellipse">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5836939" y="4803562"/>
            <a:ext cx="1790163" cy="1672107"/>
          </a:xfrm>
          <a:prstGeom prst="ellipse">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5836939" y="5316449"/>
            <a:ext cx="1790163" cy="646331"/>
          </a:xfrm>
          <a:prstGeom prst="rect">
            <a:avLst/>
          </a:prstGeom>
          <a:noFill/>
          <a:ln>
            <a:noFill/>
          </a:ln>
        </p:spPr>
        <p:txBody>
          <a:bodyPr wrap="square" rtlCol="0">
            <a:spAutoFit/>
          </a:bodyPr>
          <a:lstStyle/>
          <a:p>
            <a:pPr algn="ctr"/>
            <a:r>
              <a:rPr lang="en-GB" b="1" dirty="0">
                <a:solidFill>
                  <a:schemeClr val="bg1"/>
                </a:solidFill>
              </a:rPr>
              <a:t>Board Awareness</a:t>
            </a:r>
          </a:p>
        </p:txBody>
      </p:sp>
      <p:sp>
        <p:nvSpPr>
          <p:cNvPr id="34" name="TextBox 33"/>
          <p:cNvSpPr txBox="1"/>
          <p:nvPr/>
        </p:nvSpPr>
        <p:spPr>
          <a:xfrm>
            <a:off x="8005539" y="5224115"/>
            <a:ext cx="1790162" cy="646331"/>
          </a:xfrm>
          <a:prstGeom prst="rect">
            <a:avLst/>
          </a:prstGeom>
          <a:noFill/>
          <a:ln>
            <a:noFill/>
          </a:ln>
        </p:spPr>
        <p:txBody>
          <a:bodyPr wrap="square" rtlCol="0">
            <a:spAutoFit/>
          </a:bodyPr>
          <a:lstStyle/>
          <a:p>
            <a:pPr algn="ctr"/>
            <a:r>
              <a:rPr lang="en-GB" b="1" dirty="0">
                <a:solidFill>
                  <a:schemeClr val="bg1"/>
                </a:solidFill>
              </a:rPr>
              <a:t>Staff </a:t>
            </a:r>
          </a:p>
          <a:p>
            <a:pPr algn="ctr"/>
            <a:r>
              <a:rPr lang="en-GB" b="1" dirty="0">
                <a:solidFill>
                  <a:schemeClr val="bg1"/>
                </a:solidFill>
              </a:rPr>
              <a:t>Training</a:t>
            </a:r>
          </a:p>
        </p:txBody>
      </p:sp>
      <p:sp>
        <p:nvSpPr>
          <p:cNvPr id="35" name="Down Arrow 34"/>
          <p:cNvSpPr/>
          <p:nvPr/>
        </p:nvSpPr>
        <p:spPr>
          <a:xfrm>
            <a:off x="8540007" y="3615396"/>
            <a:ext cx="721216" cy="1172097"/>
          </a:xfrm>
          <a:prstGeom prst="downArrow">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54125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should your organisation be doing? </a:t>
            </a:r>
          </a:p>
        </p:txBody>
      </p:sp>
      <p:sp>
        <p:nvSpPr>
          <p:cNvPr id="14" name="Rounded Rectangle 13"/>
          <p:cNvSpPr/>
          <p:nvPr/>
        </p:nvSpPr>
        <p:spPr>
          <a:xfrm>
            <a:off x="4005539" y="2131374"/>
            <a:ext cx="5357611" cy="1171977"/>
          </a:xfrm>
          <a:prstGeom prst="round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5312745" y="2363418"/>
            <a:ext cx="2859110" cy="630942"/>
          </a:xfrm>
          <a:prstGeom prst="rect">
            <a:avLst/>
          </a:prstGeom>
          <a:noFill/>
        </p:spPr>
        <p:txBody>
          <a:bodyPr wrap="square" rtlCol="0">
            <a:spAutoFit/>
          </a:bodyPr>
          <a:lstStyle/>
          <a:p>
            <a:pPr algn="ctr"/>
            <a:r>
              <a:rPr lang="en-GB" sz="3500" b="1" dirty="0">
                <a:solidFill>
                  <a:schemeClr val="bg1"/>
                </a:solidFill>
              </a:rPr>
              <a:t>ARCHITECT</a:t>
            </a:r>
          </a:p>
        </p:txBody>
      </p:sp>
      <p:sp>
        <p:nvSpPr>
          <p:cNvPr id="16" name="Down Arrow 15"/>
          <p:cNvSpPr/>
          <p:nvPr/>
        </p:nvSpPr>
        <p:spPr>
          <a:xfrm>
            <a:off x="4005538" y="3309790"/>
            <a:ext cx="721216" cy="1184854"/>
          </a:xfrm>
          <a:prstGeom prst="downArrow">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Down Arrow 16"/>
          <p:cNvSpPr/>
          <p:nvPr/>
        </p:nvSpPr>
        <p:spPr>
          <a:xfrm>
            <a:off x="8641934" y="3309790"/>
            <a:ext cx="721216" cy="1184857"/>
          </a:xfrm>
          <a:prstGeom prst="downArrow">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Down Arrow 17"/>
          <p:cNvSpPr/>
          <p:nvPr/>
        </p:nvSpPr>
        <p:spPr>
          <a:xfrm>
            <a:off x="6323735" y="3309790"/>
            <a:ext cx="721216" cy="1184854"/>
          </a:xfrm>
          <a:prstGeom prst="downArrow">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3471065" y="4494648"/>
            <a:ext cx="1790163" cy="1672107"/>
          </a:xfrm>
          <a:prstGeom prst="ellipse">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3619171" y="4976758"/>
            <a:ext cx="1493950" cy="646331"/>
          </a:xfrm>
          <a:prstGeom prst="rect">
            <a:avLst/>
          </a:prstGeom>
          <a:noFill/>
        </p:spPr>
        <p:txBody>
          <a:bodyPr wrap="square" rtlCol="0">
            <a:spAutoFit/>
          </a:bodyPr>
          <a:lstStyle/>
          <a:p>
            <a:pPr algn="ctr"/>
            <a:r>
              <a:rPr lang="en-GB" b="1" dirty="0">
                <a:solidFill>
                  <a:schemeClr val="bg1"/>
                </a:solidFill>
              </a:rPr>
              <a:t>Policies &amp; procedures</a:t>
            </a:r>
          </a:p>
        </p:txBody>
      </p:sp>
      <p:sp>
        <p:nvSpPr>
          <p:cNvPr id="21" name="Oval 20"/>
          <p:cNvSpPr/>
          <p:nvPr/>
        </p:nvSpPr>
        <p:spPr>
          <a:xfrm>
            <a:off x="8101022" y="4494645"/>
            <a:ext cx="1790163" cy="1672107"/>
          </a:xfrm>
          <a:prstGeom prst="ellipse">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5789262" y="4494647"/>
            <a:ext cx="1790163" cy="1672107"/>
          </a:xfrm>
          <a:prstGeom prst="ellipse">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5789262" y="4976758"/>
            <a:ext cx="1790163" cy="646331"/>
          </a:xfrm>
          <a:prstGeom prst="rect">
            <a:avLst/>
          </a:prstGeom>
          <a:noFill/>
        </p:spPr>
        <p:txBody>
          <a:bodyPr wrap="square" rtlCol="0">
            <a:spAutoFit/>
          </a:bodyPr>
          <a:lstStyle/>
          <a:p>
            <a:pPr algn="ctr"/>
            <a:r>
              <a:rPr lang="en-GB" b="1" dirty="0">
                <a:solidFill>
                  <a:schemeClr val="bg1"/>
                </a:solidFill>
              </a:rPr>
              <a:t>Expected best standards</a:t>
            </a:r>
          </a:p>
        </p:txBody>
      </p:sp>
      <p:sp>
        <p:nvSpPr>
          <p:cNvPr id="24" name="TextBox 23"/>
          <p:cNvSpPr txBox="1"/>
          <p:nvPr/>
        </p:nvSpPr>
        <p:spPr>
          <a:xfrm>
            <a:off x="8107461" y="4976755"/>
            <a:ext cx="1790162" cy="646331"/>
          </a:xfrm>
          <a:prstGeom prst="rect">
            <a:avLst/>
          </a:prstGeom>
          <a:noFill/>
        </p:spPr>
        <p:txBody>
          <a:bodyPr wrap="square" rtlCol="0">
            <a:spAutoFit/>
          </a:bodyPr>
          <a:lstStyle/>
          <a:p>
            <a:pPr algn="ctr"/>
            <a:r>
              <a:rPr lang="en-GB" b="1" dirty="0">
                <a:solidFill>
                  <a:schemeClr val="bg1"/>
                </a:solidFill>
              </a:rPr>
              <a:t> Risk management</a:t>
            </a:r>
          </a:p>
        </p:txBody>
      </p:sp>
    </p:spTree>
    <p:extLst>
      <p:ext uri="{BB962C8B-B14F-4D97-AF65-F5344CB8AC3E}">
        <p14:creationId xmlns:p14="http://schemas.microsoft.com/office/powerpoint/2010/main" val="2254125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should your organisation be doing? </a:t>
            </a:r>
          </a:p>
        </p:txBody>
      </p:sp>
      <p:sp>
        <p:nvSpPr>
          <p:cNvPr id="14" name="Rounded Rectangle 13"/>
          <p:cNvSpPr/>
          <p:nvPr/>
        </p:nvSpPr>
        <p:spPr>
          <a:xfrm>
            <a:off x="4061684" y="2344773"/>
            <a:ext cx="5357611" cy="1171977"/>
          </a:xfrm>
          <a:prstGeom prst="round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5368890" y="2576817"/>
            <a:ext cx="2859110" cy="707886"/>
          </a:xfrm>
          <a:prstGeom prst="rect">
            <a:avLst/>
          </a:prstGeom>
          <a:noFill/>
        </p:spPr>
        <p:txBody>
          <a:bodyPr wrap="square" rtlCol="0">
            <a:spAutoFit/>
          </a:bodyPr>
          <a:lstStyle/>
          <a:p>
            <a:pPr algn="ctr"/>
            <a:r>
              <a:rPr lang="en-GB" sz="4000" b="1" dirty="0">
                <a:solidFill>
                  <a:schemeClr val="bg1"/>
                </a:solidFill>
              </a:rPr>
              <a:t>ASSURE</a:t>
            </a:r>
          </a:p>
        </p:txBody>
      </p:sp>
      <p:sp>
        <p:nvSpPr>
          <p:cNvPr id="16" name="Down Arrow 15"/>
          <p:cNvSpPr/>
          <p:nvPr/>
        </p:nvSpPr>
        <p:spPr>
          <a:xfrm>
            <a:off x="4647674" y="3516748"/>
            <a:ext cx="721216" cy="1184854"/>
          </a:xfrm>
          <a:prstGeom prst="downArrow">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Down Arrow 16"/>
          <p:cNvSpPr/>
          <p:nvPr/>
        </p:nvSpPr>
        <p:spPr>
          <a:xfrm>
            <a:off x="8157166" y="3516746"/>
            <a:ext cx="721216" cy="1184857"/>
          </a:xfrm>
          <a:prstGeom prst="downArrow">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4113201" y="4701603"/>
            <a:ext cx="1790163" cy="1672107"/>
          </a:xfrm>
          <a:prstGeom prst="ellipse">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4261307" y="5029823"/>
            <a:ext cx="1493950" cy="1015663"/>
          </a:xfrm>
          <a:prstGeom prst="rect">
            <a:avLst/>
          </a:prstGeom>
          <a:noFill/>
        </p:spPr>
        <p:txBody>
          <a:bodyPr wrap="square" rtlCol="0">
            <a:spAutoFit/>
          </a:bodyPr>
          <a:lstStyle/>
          <a:p>
            <a:pPr algn="ctr"/>
            <a:r>
              <a:rPr lang="en-GB" sz="2000" b="1" dirty="0">
                <a:solidFill>
                  <a:schemeClr val="bg1"/>
                </a:solidFill>
              </a:rPr>
              <a:t>Internal process assurance</a:t>
            </a:r>
          </a:p>
        </p:txBody>
      </p:sp>
      <p:sp>
        <p:nvSpPr>
          <p:cNvPr id="20" name="Oval 19"/>
          <p:cNvSpPr/>
          <p:nvPr/>
        </p:nvSpPr>
        <p:spPr>
          <a:xfrm>
            <a:off x="7622693" y="4701602"/>
            <a:ext cx="1790163" cy="1672107"/>
          </a:xfrm>
          <a:prstGeom prst="ellipse">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7622692" y="5183713"/>
            <a:ext cx="1790162" cy="707886"/>
          </a:xfrm>
          <a:prstGeom prst="rect">
            <a:avLst/>
          </a:prstGeom>
          <a:noFill/>
        </p:spPr>
        <p:txBody>
          <a:bodyPr wrap="square" rtlCol="0">
            <a:spAutoFit/>
          </a:bodyPr>
          <a:lstStyle/>
          <a:p>
            <a:pPr algn="ctr"/>
            <a:r>
              <a:rPr lang="en-GB" sz="2000" b="1" dirty="0">
                <a:solidFill>
                  <a:schemeClr val="bg1"/>
                </a:solidFill>
              </a:rPr>
              <a:t> Third party assurance</a:t>
            </a:r>
          </a:p>
        </p:txBody>
      </p:sp>
    </p:spTree>
    <p:extLst>
      <p:ext uri="{BB962C8B-B14F-4D97-AF65-F5344CB8AC3E}">
        <p14:creationId xmlns:p14="http://schemas.microsoft.com/office/powerpoint/2010/main" val="2254125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should your organisation be doing? </a:t>
            </a:r>
          </a:p>
        </p:txBody>
      </p:sp>
      <p:sp>
        <p:nvSpPr>
          <p:cNvPr id="14" name="Rounded Rectangle 13"/>
          <p:cNvSpPr/>
          <p:nvPr/>
        </p:nvSpPr>
        <p:spPr>
          <a:xfrm>
            <a:off x="4028890" y="2286716"/>
            <a:ext cx="5357611" cy="1171977"/>
          </a:xfrm>
          <a:prstGeom prst="round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5251315" y="2518760"/>
            <a:ext cx="2859110" cy="707886"/>
          </a:xfrm>
          <a:prstGeom prst="rect">
            <a:avLst/>
          </a:prstGeom>
          <a:noFill/>
        </p:spPr>
        <p:txBody>
          <a:bodyPr wrap="square" rtlCol="0">
            <a:spAutoFit/>
          </a:bodyPr>
          <a:lstStyle/>
          <a:p>
            <a:pPr algn="ctr"/>
            <a:r>
              <a:rPr lang="en-GB" sz="4000" b="1" dirty="0">
                <a:solidFill>
                  <a:schemeClr val="bg1"/>
                </a:solidFill>
              </a:rPr>
              <a:t>MANAGE</a:t>
            </a:r>
          </a:p>
        </p:txBody>
      </p:sp>
      <p:sp>
        <p:nvSpPr>
          <p:cNvPr id="16" name="Down Arrow 15"/>
          <p:cNvSpPr/>
          <p:nvPr/>
        </p:nvSpPr>
        <p:spPr>
          <a:xfrm>
            <a:off x="6347086" y="3458688"/>
            <a:ext cx="721216" cy="1184854"/>
          </a:xfrm>
          <a:prstGeom prst="downArrow">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5516399" y="4643542"/>
            <a:ext cx="2382590" cy="2163658"/>
          </a:xfrm>
          <a:prstGeom prst="ellipse">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5605482" y="5309873"/>
            <a:ext cx="2034862" cy="830997"/>
          </a:xfrm>
          <a:prstGeom prst="rect">
            <a:avLst/>
          </a:prstGeom>
          <a:noFill/>
        </p:spPr>
        <p:txBody>
          <a:bodyPr wrap="square" rtlCol="0">
            <a:spAutoFit/>
          </a:bodyPr>
          <a:lstStyle/>
          <a:p>
            <a:pPr algn="ctr"/>
            <a:r>
              <a:rPr lang="en-GB" sz="2400" b="1" dirty="0">
                <a:solidFill>
                  <a:schemeClr val="bg1"/>
                </a:solidFill>
              </a:rPr>
              <a:t>DPO outsourcing</a:t>
            </a:r>
          </a:p>
        </p:txBody>
      </p:sp>
    </p:spTree>
    <p:extLst>
      <p:ext uri="{BB962C8B-B14F-4D97-AF65-F5344CB8AC3E}">
        <p14:creationId xmlns:p14="http://schemas.microsoft.com/office/powerpoint/2010/main" val="2254125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a:t>What should your organisation be doing? Some specific considerations!</a:t>
            </a:r>
            <a:endParaRPr lang="en-GB" altLang="en-US" dirty="0"/>
          </a:p>
        </p:txBody>
      </p:sp>
      <p:sp>
        <p:nvSpPr>
          <p:cNvPr id="23555" name="Content Placeholder 1"/>
          <p:cNvSpPr>
            <a:spLocks noGrp="1"/>
          </p:cNvSpPr>
          <p:nvPr>
            <p:ph idx="1"/>
          </p:nvPr>
        </p:nvSpPr>
        <p:spPr/>
        <p:txBody>
          <a:bodyPr/>
          <a:lstStyle/>
          <a:p>
            <a:pPr lvl="1">
              <a:spcBef>
                <a:spcPts val="600"/>
              </a:spcBef>
              <a:spcAft>
                <a:spcPts val="1200"/>
              </a:spcAft>
            </a:pPr>
            <a:r>
              <a:rPr lang="en-GB" altLang="en-US" sz="2200" dirty="0"/>
              <a:t>Be aware.</a:t>
            </a:r>
          </a:p>
          <a:p>
            <a:pPr lvl="1">
              <a:spcBef>
                <a:spcPts val="600"/>
              </a:spcBef>
              <a:spcAft>
                <a:spcPts val="1200"/>
              </a:spcAft>
            </a:pPr>
            <a:r>
              <a:rPr lang="en-GB" sz="2200" dirty="0"/>
              <a:t>What personal information do you currently hold? Information audit?</a:t>
            </a:r>
          </a:p>
          <a:p>
            <a:pPr lvl="1">
              <a:spcBef>
                <a:spcPts val="600"/>
              </a:spcBef>
              <a:spcAft>
                <a:spcPts val="1200"/>
              </a:spcAft>
            </a:pPr>
            <a:r>
              <a:rPr lang="en-GB" sz="2200" dirty="0"/>
              <a:t>Identify the data processor relationships you have – have you considered if they are GDPR compliant? Contract review and amendments?</a:t>
            </a:r>
          </a:p>
          <a:p>
            <a:pPr lvl="1">
              <a:spcBef>
                <a:spcPts val="600"/>
              </a:spcBef>
              <a:spcAft>
                <a:spcPts val="1200"/>
              </a:spcAft>
            </a:pPr>
            <a:r>
              <a:rPr lang="en-GB" sz="2200" dirty="0"/>
              <a:t>Review and ensure privacy notices are up to date – nothing wrong with having an additional one covering employees. What about your internal facing data protection policy?</a:t>
            </a:r>
          </a:p>
          <a:p>
            <a:pPr lvl="1">
              <a:spcBef>
                <a:spcPts val="600"/>
              </a:spcBef>
              <a:spcAft>
                <a:spcPts val="1200"/>
              </a:spcAft>
            </a:pPr>
            <a:r>
              <a:rPr lang="en-GB" sz="2200" dirty="0"/>
              <a:t>Individual’s rights – how would you deal with deletion and data portability requests?</a:t>
            </a:r>
          </a:p>
          <a:p>
            <a:pPr lvl="1">
              <a:spcBef>
                <a:spcPts val="600"/>
              </a:spcBef>
              <a:spcAft>
                <a:spcPts val="1200"/>
              </a:spcAft>
            </a:pPr>
            <a:r>
              <a:rPr lang="en-GB" sz="2200" dirty="0"/>
              <a:t>What procedures do you have in place to handle subject access requests?</a:t>
            </a:r>
          </a:p>
          <a:p>
            <a:pPr lvl="1">
              <a:spcBef>
                <a:spcPts val="600"/>
              </a:spcBef>
              <a:spcAft>
                <a:spcPts val="1200"/>
              </a:spcAft>
            </a:pPr>
            <a:r>
              <a:rPr lang="en-GB" sz="2200" dirty="0"/>
              <a:t>Document the legal basis for processing the information you control.</a:t>
            </a:r>
          </a:p>
          <a:p>
            <a:pPr lvl="1">
              <a:spcBef>
                <a:spcPts val="600"/>
              </a:spcBef>
              <a:spcAft>
                <a:spcPts val="1200"/>
              </a:spcAft>
            </a:pPr>
            <a:r>
              <a:rPr lang="en-GB" sz="2200" dirty="0"/>
              <a:t>Think about how you are requesting, obtaining and recording consents</a:t>
            </a:r>
            <a:r>
              <a:rPr lang="en-GB" sz="2200" dirty="0">
                <a:solidFill>
                  <a:srgbClr val="FF0000"/>
                </a:solidFill>
              </a:rPr>
              <a:t>.</a:t>
            </a:r>
          </a:p>
        </p:txBody>
      </p:sp>
    </p:spTree>
    <p:extLst>
      <p:ext uri="{BB962C8B-B14F-4D97-AF65-F5344CB8AC3E}">
        <p14:creationId xmlns:p14="http://schemas.microsoft.com/office/powerpoint/2010/main" val="3441825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dirty="0"/>
              <a:t>What should your organisation be doing? Some specific considerations! </a:t>
            </a:r>
            <a:endParaRPr lang="en-GB" altLang="en-US" dirty="0"/>
          </a:p>
        </p:txBody>
      </p:sp>
      <p:sp>
        <p:nvSpPr>
          <p:cNvPr id="23555" name="Content Placeholder 1"/>
          <p:cNvSpPr>
            <a:spLocks noGrp="1"/>
          </p:cNvSpPr>
          <p:nvPr>
            <p:ph idx="1"/>
          </p:nvPr>
        </p:nvSpPr>
        <p:spPr/>
        <p:txBody>
          <a:bodyPr/>
          <a:lstStyle/>
          <a:p>
            <a:pPr lvl="1">
              <a:spcBef>
                <a:spcPts val="600"/>
              </a:spcBef>
              <a:spcAft>
                <a:spcPts val="1200"/>
              </a:spcAft>
            </a:pPr>
            <a:r>
              <a:rPr lang="en-GB" dirty="0"/>
              <a:t>Personal data held on children needs to be considered.</a:t>
            </a:r>
          </a:p>
          <a:p>
            <a:pPr lvl="1">
              <a:spcBef>
                <a:spcPts val="600"/>
              </a:spcBef>
              <a:spcAft>
                <a:spcPts val="1200"/>
              </a:spcAft>
            </a:pPr>
            <a:r>
              <a:rPr lang="en-GB" dirty="0"/>
              <a:t>Consider current procedures in place to detect, investigate and report data breaches.</a:t>
            </a:r>
          </a:p>
          <a:p>
            <a:pPr lvl="1">
              <a:spcBef>
                <a:spcPts val="600"/>
              </a:spcBef>
              <a:spcAft>
                <a:spcPts val="1200"/>
              </a:spcAft>
            </a:pPr>
            <a:r>
              <a:rPr lang="en-GB" dirty="0"/>
              <a:t>Undertake privacy impact assessments on any new systems planned.</a:t>
            </a:r>
          </a:p>
          <a:p>
            <a:pPr lvl="1">
              <a:spcBef>
                <a:spcPts val="600"/>
              </a:spcBef>
              <a:spcAft>
                <a:spcPts val="1200"/>
              </a:spcAft>
            </a:pPr>
            <a:r>
              <a:rPr lang="en-GB" dirty="0"/>
              <a:t>Ensure you have a DPO or designated data controller within your organisation that takes control of compliance issues.</a:t>
            </a:r>
          </a:p>
          <a:p>
            <a:pPr lvl="1">
              <a:spcBef>
                <a:spcPts val="600"/>
              </a:spcBef>
              <a:spcAft>
                <a:spcPts val="1200"/>
              </a:spcAft>
            </a:pPr>
            <a:r>
              <a:rPr lang="en-GB" dirty="0"/>
              <a:t>If you operate internationally, you need to consider data protection authority you may fall under in addition to GDPR requirements.</a:t>
            </a:r>
          </a:p>
          <a:p>
            <a:pPr lvl="1"/>
            <a:endParaRPr lang="en-GB" altLang="en-US" dirty="0"/>
          </a:p>
        </p:txBody>
      </p:sp>
    </p:spTree>
    <p:extLst>
      <p:ext uri="{BB962C8B-B14F-4D97-AF65-F5344CB8AC3E}">
        <p14:creationId xmlns:p14="http://schemas.microsoft.com/office/powerpoint/2010/main" val="1079562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altLang="en-US"/>
              <a:t>GDPR – Myths</a:t>
            </a:r>
            <a:endParaRPr lang="en-GB" altLang="en-US" dirty="0"/>
          </a:p>
        </p:txBody>
      </p:sp>
      <p:sp>
        <p:nvSpPr>
          <p:cNvPr id="23555" name="Content Placeholder 1"/>
          <p:cNvSpPr>
            <a:spLocks noGrp="1"/>
          </p:cNvSpPr>
          <p:nvPr>
            <p:ph idx="1"/>
          </p:nvPr>
        </p:nvSpPr>
        <p:spPr>
          <a:xfrm>
            <a:off x="1057714" y="1874839"/>
            <a:ext cx="11404771" cy="4879975"/>
          </a:xfrm>
        </p:spPr>
        <p:txBody>
          <a:bodyPr/>
          <a:lstStyle/>
          <a:p>
            <a:pPr lvl="1">
              <a:spcBef>
                <a:spcPts val="600"/>
              </a:spcBef>
              <a:spcAft>
                <a:spcPts val="1200"/>
              </a:spcAft>
            </a:pPr>
            <a:r>
              <a:rPr lang="en-GB" sz="2100" dirty="0"/>
              <a:t>GDPR applies to personal data of all Europeans everywhere.</a:t>
            </a:r>
          </a:p>
          <a:p>
            <a:pPr lvl="1">
              <a:spcBef>
                <a:spcPts val="600"/>
              </a:spcBef>
              <a:spcAft>
                <a:spcPts val="1200"/>
              </a:spcAft>
            </a:pPr>
            <a:r>
              <a:rPr lang="en-GB" sz="2100" dirty="0"/>
              <a:t>GDPR does not apply to processing of personal data of individuals outside of the EU by controllers or processors in the EU.</a:t>
            </a:r>
          </a:p>
          <a:p>
            <a:pPr lvl="1">
              <a:spcBef>
                <a:spcPts val="600"/>
              </a:spcBef>
              <a:spcAft>
                <a:spcPts val="1200"/>
              </a:spcAft>
            </a:pPr>
            <a:r>
              <a:rPr lang="en-GB" sz="2100" dirty="0"/>
              <a:t>Valid consent is the key to GDPR compliance.</a:t>
            </a:r>
          </a:p>
          <a:p>
            <a:pPr lvl="1">
              <a:spcBef>
                <a:spcPts val="600"/>
              </a:spcBef>
              <a:spcAft>
                <a:spcPts val="1200"/>
              </a:spcAft>
            </a:pPr>
            <a:r>
              <a:rPr lang="en-GB" sz="2100" dirty="0"/>
              <a:t>Specific and explicit consent are the same thing.</a:t>
            </a:r>
          </a:p>
          <a:p>
            <a:pPr lvl="1">
              <a:spcBef>
                <a:spcPts val="600"/>
              </a:spcBef>
              <a:spcAft>
                <a:spcPts val="1200"/>
              </a:spcAft>
            </a:pPr>
            <a:r>
              <a:rPr lang="en-GB" sz="2100" dirty="0"/>
              <a:t>The DPO cannot have other responsibilities within the company (note: extremely rare that you can find someone within a company that is totally independent, although not impossible).</a:t>
            </a:r>
          </a:p>
          <a:p>
            <a:pPr lvl="1">
              <a:spcBef>
                <a:spcPts val="600"/>
              </a:spcBef>
              <a:spcAft>
                <a:spcPts val="1200"/>
              </a:spcAft>
            </a:pPr>
            <a:r>
              <a:rPr lang="en-GB" sz="2100" dirty="0"/>
              <a:t>Data mapping is an important requirement of the GDPR.</a:t>
            </a:r>
          </a:p>
          <a:p>
            <a:pPr lvl="1">
              <a:spcBef>
                <a:spcPts val="600"/>
              </a:spcBef>
              <a:spcAft>
                <a:spcPts val="1200"/>
              </a:spcAft>
            </a:pPr>
            <a:r>
              <a:rPr lang="en-GB" sz="2100" dirty="0"/>
              <a:t>All you need to do to be GDPR compliant is to say you have anonymised and aggregated your data (note: </a:t>
            </a:r>
            <a:r>
              <a:rPr lang="en-GB" sz="2100" dirty="0" err="1"/>
              <a:t>pseudonymisation</a:t>
            </a:r>
            <a:r>
              <a:rPr lang="en-GB" sz="2100" dirty="0"/>
              <a:t> is not outside the scope of GDPR).</a:t>
            </a:r>
          </a:p>
          <a:p>
            <a:pPr lvl="1">
              <a:spcBef>
                <a:spcPts val="600"/>
              </a:spcBef>
              <a:spcAft>
                <a:spcPts val="1200"/>
              </a:spcAft>
            </a:pPr>
            <a:r>
              <a:rPr lang="en-GB" sz="2100" dirty="0"/>
              <a:t>The GDPR is quite enough – afraid not as we also have the new </a:t>
            </a:r>
            <a:r>
              <a:rPr lang="en-GB" sz="2100" dirty="0" err="1"/>
              <a:t>ePrivacy</a:t>
            </a:r>
            <a:r>
              <a:rPr lang="en-GB" sz="2100" dirty="0"/>
              <a:t> regulation which is on its way and you will need to be aware of. This will specifically govern the protection of personal information in electronic communications.</a:t>
            </a:r>
          </a:p>
        </p:txBody>
      </p:sp>
    </p:spTree>
    <p:extLst>
      <p:ext uri="{BB962C8B-B14F-4D97-AF65-F5344CB8AC3E}">
        <p14:creationId xmlns:p14="http://schemas.microsoft.com/office/powerpoint/2010/main" val="742896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altLang="en-US"/>
              <a:t>Conclusion</a:t>
            </a:r>
            <a:endParaRPr lang="en-GB" altLang="en-US" dirty="0"/>
          </a:p>
        </p:txBody>
      </p:sp>
      <p:sp>
        <p:nvSpPr>
          <p:cNvPr id="23555" name="Content Placeholder 1"/>
          <p:cNvSpPr>
            <a:spLocks noGrp="1"/>
          </p:cNvSpPr>
          <p:nvPr>
            <p:ph idx="1"/>
          </p:nvPr>
        </p:nvSpPr>
        <p:spPr>
          <a:xfrm>
            <a:off x="1057714" y="1874839"/>
            <a:ext cx="11986111" cy="4879975"/>
          </a:xfrm>
        </p:spPr>
        <p:txBody>
          <a:bodyPr/>
          <a:lstStyle/>
          <a:p>
            <a:pPr lvl="1">
              <a:spcBef>
                <a:spcPts val="600"/>
              </a:spcBef>
              <a:spcAft>
                <a:spcPts val="1200"/>
              </a:spcAft>
            </a:pPr>
            <a:r>
              <a:rPr lang="en-GB" sz="2200" dirty="0"/>
              <a:t>Probably viewed as a hindrance, however this is an </a:t>
            </a:r>
            <a:r>
              <a:rPr lang="en-GB" sz="2200" b="1" dirty="0">
                <a:solidFill>
                  <a:schemeClr val="accent1"/>
                </a:solidFill>
              </a:rPr>
              <a:t>opportunity</a:t>
            </a:r>
            <a:r>
              <a:rPr lang="en-GB" sz="2200" dirty="0"/>
              <a:t> for you!</a:t>
            </a:r>
          </a:p>
          <a:p>
            <a:pPr lvl="1">
              <a:spcBef>
                <a:spcPts val="600"/>
              </a:spcBef>
              <a:spcAft>
                <a:spcPts val="1200"/>
              </a:spcAft>
            </a:pPr>
            <a:r>
              <a:rPr lang="en-GB" sz="2200" dirty="0" err="1"/>
              <a:t>Brexit</a:t>
            </a:r>
            <a:r>
              <a:rPr lang="en-GB" sz="2200" dirty="0"/>
              <a:t> has </a:t>
            </a:r>
            <a:r>
              <a:rPr lang="en-GB" sz="2200" b="1" dirty="0">
                <a:solidFill>
                  <a:schemeClr val="accent1"/>
                </a:solidFill>
              </a:rPr>
              <a:t>no effect </a:t>
            </a:r>
            <a:r>
              <a:rPr lang="en-GB" sz="2200" dirty="0"/>
              <a:t>on whether you need to comply or not!</a:t>
            </a:r>
          </a:p>
          <a:p>
            <a:pPr lvl="1">
              <a:spcBef>
                <a:spcPts val="600"/>
              </a:spcBef>
              <a:spcAft>
                <a:spcPts val="1200"/>
              </a:spcAft>
            </a:pPr>
            <a:r>
              <a:rPr lang="en-GB" sz="2200" dirty="0"/>
              <a:t>Please remember you should not ignore.</a:t>
            </a:r>
          </a:p>
          <a:p>
            <a:pPr lvl="1">
              <a:spcBef>
                <a:spcPts val="600"/>
              </a:spcBef>
              <a:spcAft>
                <a:spcPts val="1200"/>
              </a:spcAft>
            </a:pPr>
            <a:r>
              <a:rPr lang="en-GB" sz="2200" dirty="0"/>
              <a:t>Time is running out – just over a month until enforcement date in May 2018.</a:t>
            </a:r>
          </a:p>
          <a:p>
            <a:pPr lvl="1">
              <a:spcBef>
                <a:spcPts val="600"/>
              </a:spcBef>
              <a:spcAft>
                <a:spcPts val="1200"/>
              </a:spcAft>
            </a:pPr>
            <a:r>
              <a:rPr lang="en-GB" sz="2200" dirty="0"/>
              <a:t>Accountability and transparency principles – likelihood is that if you haven’t started working towards compliance yet, you wont be compliant by 25 May 2018 – be seen to be doing something – know what you need to do and have an implementation plan that you are working towards.</a:t>
            </a:r>
          </a:p>
          <a:p>
            <a:pPr lvl="1">
              <a:spcBef>
                <a:spcPts val="600"/>
              </a:spcBef>
              <a:spcAft>
                <a:spcPts val="1200"/>
              </a:spcAft>
            </a:pPr>
            <a:r>
              <a:rPr lang="en-US" sz="2200" dirty="0"/>
              <a:t>Failure to comply could have serious adverse affects on your </a:t>
            </a:r>
            <a:r>
              <a:rPr lang="en-US" sz="2200" dirty="0" err="1"/>
              <a:t>organisation</a:t>
            </a:r>
            <a:r>
              <a:rPr lang="en-US" sz="2200" dirty="0"/>
              <a:t> either financially through large penalties or from a trading perspective through loss of reputation.</a:t>
            </a:r>
          </a:p>
          <a:p>
            <a:pPr lvl="1">
              <a:spcBef>
                <a:spcPts val="600"/>
              </a:spcBef>
              <a:spcAft>
                <a:spcPts val="1200"/>
              </a:spcAft>
            </a:pPr>
            <a:r>
              <a:rPr lang="en-US" sz="2200" dirty="0"/>
              <a:t>When you think you are as GDPR compliant as you can be, the work does not stop there – there is a requirement and expectation that you will need to revisit data protection compliance on an annual basis – the work starts now.</a:t>
            </a:r>
            <a:endParaRPr lang="en-GB" sz="2200" dirty="0"/>
          </a:p>
          <a:p>
            <a:pPr lvl="1"/>
            <a:endParaRPr lang="en-GB" sz="2200" dirty="0"/>
          </a:p>
          <a:p>
            <a:pPr lvl="1"/>
            <a:endParaRPr lang="en-GB" sz="2200" dirty="0"/>
          </a:p>
        </p:txBody>
      </p:sp>
    </p:spTree>
    <p:extLst>
      <p:ext uri="{BB962C8B-B14F-4D97-AF65-F5344CB8AC3E}">
        <p14:creationId xmlns:p14="http://schemas.microsoft.com/office/powerpoint/2010/main" val="801702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Questions?</a:t>
            </a:r>
            <a:endParaRPr lang="en-GB" dirty="0"/>
          </a:p>
        </p:txBody>
      </p:sp>
      <p:pic>
        <p:nvPicPr>
          <p:cNvPr id="8" name="Content Placeholder 6" descr="Microphone.jpg"/>
          <p:cNvPicPr>
            <a:picLocks noGrp="1" noChangeAspect="1"/>
          </p:cNvPicPr>
          <p:nvPr>
            <p:ph idx="1"/>
          </p:nvPr>
        </p:nvPicPr>
        <p:blipFill>
          <a:blip r:embed="rId2">
            <a:extLst>
              <a:ext uri="{28A0092B-C50C-407E-A947-70E740481C1C}">
                <a14:useLocalDpi xmlns:a14="http://schemas.microsoft.com/office/drawing/2010/main" val="0"/>
              </a:ext>
            </a:extLst>
          </a:blip>
          <a:srcRect l="13734" t="2158"/>
          <a:stretch>
            <a:fillRect/>
          </a:stretch>
        </p:blipFill>
        <p:spPr>
          <a:xfrm>
            <a:off x="7036816" y="1803296"/>
            <a:ext cx="4506996" cy="4879975"/>
          </a:xfrm>
        </p:spPr>
      </p:pic>
      <p:grpSp>
        <p:nvGrpSpPr>
          <p:cNvPr id="9" name="Group 8"/>
          <p:cNvGrpSpPr/>
          <p:nvPr/>
        </p:nvGrpSpPr>
        <p:grpSpPr>
          <a:xfrm>
            <a:off x="1568721" y="2898569"/>
            <a:ext cx="4276648" cy="2191039"/>
            <a:chOff x="278446" y="2173792"/>
            <a:chExt cx="3808437" cy="2191039"/>
          </a:xfrm>
        </p:grpSpPr>
        <p:sp>
          <p:nvSpPr>
            <p:cNvPr id="11" name="Text Box 10"/>
            <p:cNvSpPr txBox="1">
              <a:spLocks noChangeArrowheads="1"/>
            </p:cNvSpPr>
            <p:nvPr/>
          </p:nvSpPr>
          <p:spPr bwMode="auto">
            <a:xfrm>
              <a:off x="475531" y="2809082"/>
              <a:ext cx="3040471" cy="141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5000"/>
                </a:lnSpc>
                <a:spcBef>
                  <a:spcPct val="45000"/>
                </a:spcBef>
                <a:buClr>
                  <a:schemeClr val="tx2"/>
                </a:buClr>
                <a:defRPr sz="2200">
                  <a:solidFill>
                    <a:schemeClr val="tx1"/>
                  </a:solidFill>
                  <a:latin typeface="Arial" pitchFamily="34" charset="0"/>
                </a:defRPr>
              </a:lvl1pPr>
              <a:lvl2pPr marL="742950" indent="-285750" eaLnBrk="0" hangingPunct="0">
                <a:spcBef>
                  <a:spcPts val="6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ts val="6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ts val="600"/>
                </a:spcBef>
                <a:buClr>
                  <a:schemeClr val="tx2"/>
                </a:buClr>
                <a:buFont typeface="Arial" pitchFamily="34" charset="0"/>
                <a:buChar char="–"/>
                <a:defRPr>
                  <a:solidFill>
                    <a:schemeClr val="tx1"/>
                  </a:solidFill>
                  <a:latin typeface="Arial" pitchFamily="34" charset="0"/>
                </a:defRPr>
              </a:lvl4pPr>
              <a:lvl5pPr marL="2057400" indent="-228600" eaLnBrk="0" hangingPunct="0">
                <a:spcBef>
                  <a:spcPts val="600"/>
                </a:spcBef>
                <a:buClr>
                  <a:schemeClr val="tx2"/>
                </a:buClr>
                <a:buFont typeface="Arial" pitchFamily="34" charset="0"/>
                <a:buChar char="–"/>
                <a:defRPr sz="1600">
                  <a:solidFill>
                    <a:schemeClr val="tx1"/>
                  </a:solidFill>
                  <a:latin typeface="Arial" pitchFamily="34" charset="0"/>
                </a:defRPr>
              </a:lvl5pPr>
              <a:lvl6pPr marL="2514600" indent="-228600" eaLnBrk="0" fontAlgn="base" hangingPunct="0">
                <a:spcBef>
                  <a:spcPts val="600"/>
                </a:spcBef>
                <a:spcAft>
                  <a:spcPct val="0"/>
                </a:spcAft>
                <a:buClr>
                  <a:schemeClr val="tx2"/>
                </a:buClr>
                <a:buFont typeface="Arial" pitchFamily="34" charset="0"/>
                <a:buChar char="–"/>
                <a:defRPr sz="1600">
                  <a:solidFill>
                    <a:schemeClr val="tx1"/>
                  </a:solidFill>
                  <a:latin typeface="Arial" pitchFamily="34" charset="0"/>
                </a:defRPr>
              </a:lvl6pPr>
              <a:lvl7pPr marL="2971800" indent="-228600" eaLnBrk="0" fontAlgn="base" hangingPunct="0">
                <a:spcBef>
                  <a:spcPts val="600"/>
                </a:spcBef>
                <a:spcAft>
                  <a:spcPct val="0"/>
                </a:spcAft>
                <a:buClr>
                  <a:schemeClr val="tx2"/>
                </a:buClr>
                <a:buFont typeface="Arial" pitchFamily="34" charset="0"/>
                <a:buChar char="–"/>
                <a:defRPr sz="1600">
                  <a:solidFill>
                    <a:schemeClr val="tx1"/>
                  </a:solidFill>
                  <a:latin typeface="Arial" pitchFamily="34" charset="0"/>
                </a:defRPr>
              </a:lvl7pPr>
              <a:lvl8pPr marL="3429000" indent="-228600" eaLnBrk="0" fontAlgn="base" hangingPunct="0">
                <a:spcBef>
                  <a:spcPts val="600"/>
                </a:spcBef>
                <a:spcAft>
                  <a:spcPct val="0"/>
                </a:spcAft>
                <a:buClr>
                  <a:schemeClr val="tx2"/>
                </a:buClr>
                <a:buFont typeface="Arial" pitchFamily="34" charset="0"/>
                <a:buChar char="–"/>
                <a:defRPr sz="1600">
                  <a:solidFill>
                    <a:schemeClr val="tx1"/>
                  </a:solidFill>
                  <a:latin typeface="Arial" pitchFamily="34" charset="0"/>
                </a:defRPr>
              </a:lvl8pPr>
              <a:lvl9pPr marL="3886200" indent="-228600" eaLnBrk="0" fontAlgn="base" hangingPunct="0">
                <a:spcBef>
                  <a:spcPts val="600"/>
                </a:spcBef>
                <a:spcAft>
                  <a:spcPct val="0"/>
                </a:spcAft>
                <a:buClr>
                  <a:schemeClr val="tx2"/>
                </a:buClr>
                <a:buFont typeface="Arial" pitchFamily="34" charset="0"/>
                <a:buChar char="–"/>
                <a:defRPr sz="1600">
                  <a:solidFill>
                    <a:schemeClr val="tx1"/>
                  </a:solidFill>
                  <a:latin typeface="Arial" pitchFamily="34" charset="0"/>
                </a:defRPr>
              </a:lvl9pPr>
            </a:lstStyle>
            <a:p>
              <a:pPr eaLnBrk="1" hangingPunct="1">
                <a:lnSpc>
                  <a:spcPct val="100000"/>
                </a:lnSpc>
                <a:spcBef>
                  <a:spcPct val="0"/>
                </a:spcBef>
                <a:buClrTx/>
              </a:pPr>
              <a:r>
                <a:rPr lang="en-GB" altLang="en-US" sz="1800" b="1" dirty="0"/>
                <a:t>Christopher Beveridge</a:t>
              </a:r>
            </a:p>
            <a:p>
              <a:pPr eaLnBrk="1" hangingPunct="1">
                <a:lnSpc>
                  <a:spcPct val="100000"/>
                </a:lnSpc>
                <a:spcBef>
                  <a:spcPct val="0"/>
                </a:spcBef>
                <a:buClrTx/>
              </a:pPr>
              <a:r>
                <a:rPr lang="en-GB" altLang="en-US" sz="1400" dirty="0">
                  <a:solidFill>
                    <a:srgbClr val="00AEEF"/>
                  </a:solidFill>
                </a:rPr>
                <a:t>Associate Director &amp; Head of Privacy</a:t>
              </a:r>
            </a:p>
            <a:p>
              <a:pPr eaLnBrk="1" hangingPunct="1">
                <a:lnSpc>
                  <a:spcPct val="100000"/>
                </a:lnSpc>
                <a:spcBef>
                  <a:spcPct val="0"/>
                </a:spcBef>
                <a:buClrTx/>
              </a:pPr>
              <a:endParaRPr lang="en-GB" altLang="en-US" sz="500" dirty="0"/>
            </a:p>
            <a:p>
              <a:pPr eaLnBrk="1" hangingPunct="1">
                <a:lnSpc>
                  <a:spcPct val="110000"/>
                </a:lnSpc>
                <a:spcBef>
                  <a:spcPct val="0"/>
                </a:spcBef>
                <a:buClrTx/>
              </a:pPr>
              <a:r>
                <a:rPr lang="en-GB" altLang="en-US" sz="1400" dirty="0">
                  <a:solidFill>
                    <a:srgbClr val="00AEEF"/>
                  </a:solidFill>
                </a:rPr>
                <a:t>E</a:t>
              </a:r>
              <a:r>
                <a:rPr lang="en-GB" altLang="en-US" sz="1400" dirty="0"/>
                <a:t>  </a:t>
              </a:r>
              <a:r>
                <a:rPr lang="en-GB" altLang="en-US" sz="1200" u="sng" dirty="0">
                  <a:solidFill>
                    <a:schemeClr val="tx1">
                      <a:lumMod val="75000"/>
                      <a:lumOff val="25000"/>
                    </a:schemeClr>
                  </a:solidFill>
                </a:rPr>
                <a:t>christopher.beveridge@moorestephens.com</a:t>
              </a:r>
            </a:p>
            <a:p>
              <a:pPr eaLnBrk="1" hangingPunct="1">
                <a:lnSpc>
                  <a:spcPct val="110000"/>
                </a:lnSpc>
                <a:spcBef>
                  <a:spcPct val="0"/>
                </a:spcBef>
                <a:buClrTx/>
              </a:pPr>
              <a:r>
                <a:rPr lang="en-GB" altLang="en-US" sz="1400" dirty="0">
                  <a:solidFill>
                    <a:srgbClr val="00AEEF"/>
                  </a:solidFill>
                </a:rPr>
                <a:t>T</a:t>
              </a:r>
              <a:r>
                <a:rPr lang="en-GB" altLang="en-US" sz="1400" dirty="0"/>
                <a:t>  </a:t>
              </a:r>
              <a:r>
                <a:rPr lang="en-GB" altLang="en-US" sz="1200" dirty="0"/>
                <a:t>+44 (0)20 7334 9191</a:t>
              </a:r>
            </a:p>
            <a:p>
              <a:pPr eaLnBrk="1" hangingPunct="1">
                <a:lnSpc>
                  <a:spcPct val="110000"/>
                </a:lnSpc>
                <a:spcBef>
                  <a:spcPct val="0"/>
                </a:spcBef>
                <a:buClrTx/>
              </a:pPr>
              <a:endParaRPr lang="en-GB" altLang="en-US" sz="400" dirty="0"/>
            </a:p>
            <a:p>
              <a:pPr eaLnBrk="1" hangingPunct="1">
                <a:lnSpc>
                  <a:spcPct val="100000"/>
                </a:lnSpc>
                <a:spcBef>
                  <a:spcPct val="0"/>
                </a:spcBef>
                <a:buClrTx/>
              </a:pPr>
              <a:r>
                <a:rPr lang="en-GB" altLang="en-US" sz="1400" dirty="0">
                  <a:solidFill>
                    <a:srgbClr val="00AEEF"/>
                  </a:solidFill>
                </a:rPr>
                <a:t>www.moorestephens.co.uk</a:t>
              </a:r>
            </a:p>
          </p:txBody>
        </p:sp>
        <p:sp>
          <p:nvSpPr>
            <p:cNvPr id="12" name="Rectangle 11"/>
            <p:cNvSpPr>
              <a:spLocks noChangeArrowheads="1"/>
            </p:cNvSpPr>
            <p:nvPr/>
          </p:nvSpPr>
          <p:spPr bwMode="auto">
            <a:xfrm>
              <a:off x="278446" y="2173792"/>
              <a:ext cx="3808437" cy="2191039"/>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5000"/>
                </a:lnSpc>
                <a:spcBef>
                  <a:spcPct val="45000"/>
                </a:spcBef>
                <a:buClr>
                  <a:schemeClr val="tx2"/>
                </a:buClr>
                <a:defRPr sz="2200">
                  <a:solidFill>
                    <a:schemeClr val="tx1"/>
                  </a:solidFill>
                  <a:latin typeface="Arial" pitchFamily="34" charset="0"/>
                </a:defRPr>
              </a:lvl1pPr>
              <a:lvl2pPr marL="742950" indent="-285750" eaLnBrk="0" hangingPunct="0">
                <a:spcBef>
                  <a:spcPts val="6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ts val="6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ts val="600"/>
                </a:spcBef>
                <a:buClr>
                  <a:schemeClr val="tx2"/>
                </a:buClr>
                <a:buFont typeface="Arial" pitchFamily="34" charset="0"/>
                <a:buChar char="–"/>
                <a:defRPr>
                  <a:solidFill>
                    <a:schemeClr val="tx1"/>
                  </a:solidFill>
                  <a:latin typeface="Arial" pitchFamily="34" charset="0"/>
                </a:defRPr>
              </a:lvl4pPr>
              <a:lvl5pPr marL="2057400" indent="-228600" eaLnBrk="0" hangingPunct="0">
                <a:spcBef>
                  <a:spcPts val="600"/>
                </a:spcBef>
                <a:buClr>
                  <a:schemeClr val="tx2"/>
                </a:buClr>
                <a:buFont typeface="Arial" pitchFamily="34" charset="0"/>
                <a:buChar char="–"/>
                <a:defRPr sz="1600">
                  <a:solidFill>
                    <a:schemeClr val="tx1"/>
                  </a:solidFill>
                  <a:latin typeface="Arial" pitchFamily="34" charset="0"/>
                </a:defRPr>
              </a:lvl5pPr>
              <a:lvl6pPr marL="2514600" indent="-228600" eaLnBrk="0" fontAlgn="base" hangingPunct="0">
                <a:spcBef>
                  <a:spcPts val="600"/>
                </a:spcBef>
                <a:spcAft>
                  <a:spcPct val="0"/>
                </a:spcAft>
                <a:buClr>
                  <a:schemeClr val="tx2"/>
                </a:buClr>
                <a:buFont typeface="Arial" pitchFamily="34" charset="0"/>
                <a:buChar char="–"/>
                <a:defRPr sz="1600">
                  <a:solidFill>
                    <a:schemeClr val="tx1"/>
                  </a:solidFill>
                  <a:latin typeface="Arial" pitchFamily="34" charset="0"/>
                </a:defRPr>
              </a:lvl6pPr>
              <a:lvl7pPr marL="2971800" indent="-228600" eaLnBrk="0" fontAlgn="base" hangingPunct="0">
                <a:spcBef>
                  <a:spcPts val="600"/>
                </a:spcBef>
                <a:spcAft>
                  <a:spcPct val="0"/>
                </a:spcAft>
                <a:buClr>
                  <a:schemeClr val="tx2"/>
                </a:buClr>
                <a:buFont typeface="Arial" pitchFamily="34" charset="0"/>
                <a:buChar char="–"/>
                <a:defRPr sz="1600">
                  <a:solidFill>
                    <a:schemeClr val="tx1"/>
                  </a:solidFill>
                  <a:latin typeface="Arial" pitchFamily="34" charset="0"/>
                </a:defRPr>
              </a:lvl7pPr>
              <a:lvl8pPr marL="3429000" indent="-228600" eaLnBrk="0" fontAlgn="base" hangingPunct="0">
                <a:spcBef>
                  <a:spcPts val="600"/>
                </a:spcBef>
                <a:spcAft>
                  <a:spcPct val="0"/>
                </a:spcAft>
                <a:buClr>
                  <a:schemeClr val="tx2"/>
                </a:buClr>
                <a:buFont typeface="Arial" pitchFamily="34" charset="0"/>
                <a:buChar char="–"/>
                <a:defRPr sz="1600">
                  <a:solidFill>
                    <a:schemeClr val="tx1"/>
                  </a:solidFill>
                  <a:latin typeface="Arial" pitchFamily="34" charset="0"/>
                </a:defRPr>
              </a:lvl8pPr>
              <a:lvl9pPr marL="3886200" indent="-228600" eaLnBrk="0" fontAlgn="base" hangingPunct="0">
                <a:spcBef>
                  <a:spcPts val="600"/>
                </a:spcBef>
                <a:spcAft>
                  <a:spcPct val="0"/>
                </a:spcAft>
                <a:buClr>
                  <a:schemeClr val="tx2"/>
                </a:buClr>
                <a:buFont typeface="Arial" pitchFamily="34" charset="0"/>
                <a:buChar char="–"/>
                <a:defRPr sz="1600">
                  <a:solidFill>
                    <a:schemeClr val="tx1"/>
                  </a:solidFill>
                  <a:latin typeface="Arial" pitchFamily="34" charset="0"/>
                </a:defRPr>
              </a:lvl9pPr>
            </a:lstStyle>
            <a:p>
              <a:pPr eaLnBrk="1" hangingPunct="1">
                <a:lnSpc>
                  <a:spcPct val="100000"/>
                </a:lnSpc>
                <a:spcBef>
                  <a:spcPct val="0"/>
                </a:spcBef>
                <a:buClrTx/>
              </a:pPr>
              <a:endParaRPr lang="en-US" altLang="en-US" sz="1800"/>
            </a:p>
          </p:txBody>
        </p:sp>
      </p:grpSp>
      <p:pic>
        <p:nvPicPr>
          <p:cNvPr id="17" name="Picture 16"/>
          <p:cNvPicPr>
            <a:picLocks noChangeAspect="1" noChangeArrowheads="1"/>
          </p:cNvPicPr>
          <p:nvPr/>
        </p:nvPicPr>
        <p:blipFill>
          <a:blip r:embed="rId3">
            <a:extLst>
              <a:ext uri="{28A0092B-C50C-407E-A947-70E740481C1C}">
                <a14:useLocalDpi xmlns:a14="http://schemas.microsoft.com/office/drawing/2010/main" val="0"/>
              </a:ext>
            </a:extLst>
          </a:blip>
          <a:srcRect l="21777" t="33084" r="62007" b="59552"/>
          <a:stretch>
            <a:fillRect/>
          </a:stretch>
        </p:blipFill>
        <p:spPr bwMode="auto">
          <a:xfrm>
            <a:off x="3625199" y="3013504"/>
            <a:ext cx="2160000" cy="394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7310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ftr" sz="quarter" idx="10"/>
          </p:nvPr>
        </p:nvSpPr>
        <p:spPr>
          <a:xfrm>
            <a:off x="1057234" y="6630371"/>
            <a:ext cx="5737602" cy="198437"/>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a:solidFill>
                  <a:schemeClr val="bg1"/>
                </a:solidFill>
              </a:rPr>
              <a:t>© </a:t>
            </a:r>
            <a:r>
              <a:rPr lang="en-GB" dirty="0">
                <a:solidFill>
                  <a:schemeClr val="bg1"/>
                </a:solidFill>
              </a:rPr>
              <a:t>2018 Moore Stephens LLP</a:t>
            </a:r>
          </a:p>
        </p:txBody>
      </p:sp>
      <p:sp>
        <p:nvSpPr>
          <p:cNvPr id="6147" name="Rectangle 2"/>
          <p:cNvSpPr>
            <a:spLocks noGrp="1" noChangeArrowheads="1"/>
          </p:cNvSpPr>
          <p:nvPr>
            <p:ph type="ctrTitle"/>
          </p:nvPr>
        </p:nvSpPr>
        <p:spPr>
          <a:xfrm>
            <a:off x="1057234" y="4009779"/>
            <a:ext cx="11321483" cy="673863"/>
          </a:xfrm>
        </p:spPr>
        <p:txBody>
          <a:bodyPr/>
          <a:lstStyle/>
          <a:p>
            <a:r>
              <a:rPr lang="en-GB" dirty="0"/>
              <a:t>Data Privacy – Session on EU General Data Protection Regulation (GDPR) </a:t>
            </a:r>
          </a:p>
        </p:txBody>
      </p:sp>
      <p:sp>
        <p:nvSpPr>
          <p:cNvPr id="6148" name="Rectangle 6"/>
          <p:cNvSpPr>
            <a:spLocks noGrp="1" noChangeArrowheads="1"/>
          </p:cNvSpPr>
          <p:nvPr>
            <p:ph type="subTitle" idx="1"/>
          </p:nvPr>
        </p:nvSpPr>
        <p:spPr>
          <a:xfrm>
            <a:off x="1057234" y="5225712"/>
            <a:ext cx="11321483" cy="673863"/>
          </a:xfrm>
        </p:spPr>
        <p:txBody>
          <a:bodyPr/>
          <a:lstStyle/>
          <a:p>
            <a:r>
              <a:rPr lang="en-GB" sz="3600" dirty="0"/>
              <a:t>Chris Beveridge</a:t>
            </a:r>
          </a:p>
        </p:txBody>
      </p:sp>
      <p:sp>
        <p:nvSpPr>
          <p:cNvPr id="6149" name="Rectangle 7"/>
          <p:cNvSpPr>
            <a:spLocks noChangeArrowheads="1"/>
          </p:cNvSpPr>
          <p:nvPr/>
        </p:nvSpPr>
        <p:spPr bwMode="auto">
          <a:xfrm>
            <a:off x="1057234" y="5785371"/>
            <a:ext cx="7690065"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r>
              <a:rPr lang="en-GB" sz="2400" dirty="0">
                <a:solidFill>
                  <a:schemeClr val="bg1"/>
                </a:solidFill>
              </a:rPr>
              <a:t>Associate Director &amp; Head of Privacy</a:t>
            </a:r>
          </a:p>
          <a:p>
            <a:r>
              <a:rPr lang="en-GB" sz="2400" dirty="0">
                <a:solidFill>
                  <a:schemeClr val="bg1"/>
                </a:solidFill>
              </a:rPr>
              <a:t>April 2018</a:t>
            </a:r>
          </a:p>
        </p:txBody>
      </p:sp>
      <p:sp>
        <p:nvSpPr>
          <p:cNvPr id="6150" name="Subtitle 2"/>
          <p:cNvSpPr txBox="1">
            <a:spLocks/>
          </p:cNvSpPr>
          <p:nvPr/>
        </p:nvSpPr>
        <p:spPr bwMode="auto">
          <a:xfrm>
            <a:off x="2216151" y="6765926"/>
            <a:ext cx="45688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chemeClr val="accent1"/>
              </a:buClr>
              <a:buFont typeface="Arial" charset="0"/>
              <a:buNone/>
            </a:pPr>
            <a:r>
              <a:rPr lang="en-GB" sz="1300" b="1" dirty="0">
                <a:solidFill>
                  <a:schemeClr val="bg1"/>
                </a:solidFill>
                <a:cs typeface="Arial" charset="0"/>
              </a:rPr>
              <a:t>www.moorestephens.co.uk</a:t>
            </a:r>
          </a:p>
        </p:txBody>
      </p:sp>
    </p:spTree>
    <p:extLst>
      <p:ext uri="{BB962C8B-B14F-4D97-AF65-F5344CB8AC3E}">
        <p14:creationId xmlns:p14="http://schemas.microsoft.com/office/powerpoint/2010/main" val="3554486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data privacy and personal data? </a:t>
            </a:r>
          </a:p>
        </p:txBody>
      </p:sp>
      <p:sp>
        <p:nvSpPr>
          <p:cNvPr id="6" name="Rounded Rectangle 5"/>
          <p:cNvSpPr/>
          <p:nvPr/>
        </p:nvSpPr>
        <p:spPr>
          <a:xfrm>
            <a:off x="1665301" y="1773516"/>
            <a:ext cx="10093920" cy="1846598"/>
          </a:xfrm>
          <a:prstGeom prst="round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Data privacy</a:t>
            </a:r>
          </a:p>
          <a:p>
            <a:endParaRPr lang="en-GB" b="1" i="1" dirty="0">
              <a:solidFill>
                <a:schemeClr val="bg1"/>
              </a:solidFill>
            </a:endParaRPr>
          </a:p>
          <a:p>
            <a:r>
              <a:rPr lang="en-GB" dirty="0">
                <a:solidFill>
                  <a:schemeClr val="bg1"/>
                </a:solidFill>
              </a:rPr>
              <a:t>“Information privacy, or data privacy (or data protection), is the relationship between collection and dissemination of data, technology, the public expectation of privacy, and the legal and political issues surrounding them”</a:t>
            </a:r>
            <a:endParaRPr lang="en-GB" dirty="0"/>
          </a:p>
        </p:txBody>
      </p:sp>
      <p:sp>
        <p:nvSpPr>
          <p:cNvPr id="5" name="Rounded Rectangle 4"/>
          <p:cNvSpPr/>
          <p:nvPr/>
        </p:nvSpPr>
        <p:spPr>
          <a:xfrm>
            <a:off x="1665300" y="3916136"/>
            <a:ext cx="10093920" cy="3303520"/>
          </a:xfrm>
          <a:prstGeom prst="round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i="1" u="sng" dirty="0"/>
          </a:p>
          <a:p>
            <a:r>
              <a:rPr lang="en-GB" b="1" dirty="0"/>
              <a:t>Definition of personal data</a:t>
            </a:r>
          </a:p>
          <a:p>
            <a:endParaRPr lang="en-GB" b="1" i="1" dirty="0"/>
          </a:p>
          <a:p>
            <a:r>
              <a:rPr lang="en-US" dirty="0"/>
              <a:t>Personal data means data which relate to a living individual who can be identified –</a:t>
            </a:r>
          </a:p>
          <a:p>
            <a:pPr marL="342900" indent="-342900">
              <a:buFont typeface="+mj-lt"/>
              <a:buAutoNum type="alphaLcParenR"/>
            </a:pPr>
            <a:r>
              <a:rPr lang="en-US" dirty="0"/>
              <a:t>from those data; or</a:t>
            </a:r>
          </a:p>
          <a:p>
            <a:pPr marL="342900" indent="-342900">
              <a:buFont typeface="+mj-lt"/>
              <a:buAutoNum type="alphaLcParenR"/>
            </a:pPr>
            <a:r>
              <a:rPr lang="en-US" dirty="0"/>
              <a:t>from those data and other information which is in the possession of, or is likely to come into the possession of, the data controller;</a:t>
            </a:r>
          </a:p>
          <a:p>
            <a:r>
              <a:rPr lang="en-US" dirty="0"/>
              <a:t>and includes any expression of opinion about the individual and any indication of the intentions of the data controller or any other person in respect of the individual.</a:t>
            </a:r>
          </a:p>
          <a:p>
            <a:pPr algn="ctr"/>
            <a:endParaRPr lang="en-GB" dirty="0"/>
          </a:p>
        </p:txBody>
      </p:sp>
    </p:spTree>
    <p:extLst>
      <p:ext uri="{BB962C8B-B14F-4D97-AF65-F5344CB8AC3E}">
        <p14:creationId xmlns:p14="http://schemas.microsoft.com/office/powerpoint/2010/main" val="2756045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is privacy important in the hospitality sector? </a:t>
            </a:r>
          </a:p>
        </p:txBody>
      </p:sp>
      <p:sp>
        <p:nvSpPr>
          <p:cNvPr id="5" name="Content Placeholder 4"/>
          <p:cNvSpPr>
            <a:spLocks noGrp="1"/>
          </p:cNvSpPr>
          <p:nvPr>
            <p:ph idx="1"/>
          </p:nvPr>
        </p:nvSpPr>
        <p:spPr>
          <a:xfrm>
            <a:off x="1057714" y="1874839"/>
            <a:ext cx="11768109" cy="4879975"/>
          </a:xfrm>
        </p:spPr>
        <p:txBody>
          <a:bodyPr/>
          <a:lstStyle/>
          <a:p>
            <a:pPr marL="266700" indent="-266700" eaLnBrk="0" hangingPunct="0">
              <a:spcBef>
                <a:spcPts val="600"/>
              </a:spcBef>
              <a:spcAft>
                <a:spcPts val="1200"/>
              </a:spcAft>
              <a:buClr>
                <a:srgbClr val="00AEEF"/>
              </a:buClr>
              <a:buFontTx/>
              <a:buChar char="•"/>
            </a:pPr>
            <a:r>
              <a:rPr lang="en-GB" altLang="en-US" sz="2000" b="1" dirty="0">
                <a:solidFill>
                  <a:srgbClr val="00B0F0"/>
                </a:solidFill>
              </a:rPr>
              <a:t>Technological change </a:t>
            </a:r>
            <a:r>
              <a:rPr lang="en-GB" altLang="en-US" sz="2000" dirty="0">
                <a:solidFill>
                  <a:srgbClr val="000000"/>
                </a:solidFill>
              </a:rPr>
              <a:t>– affecting the hospitality sector more and more. Think about what you can do now as an individual on-line when looking around for a hotel or a holiday i.e. search engines and comparison websites. What about the technological solutions appearing more and more inside hotels – self check in etc. These solutions </a:t>
            </a:r>
            <a:r>
              <a:rPr lang="en-GB" altLang="en-US" sz="2000" dirty="0"/>
              <a:t>require</a:t>
            </a:r>
            <a:r>
              <a:rPr lang="en-GB" altLang="en-US" sz="2000" dirty="0">
                <a:solidFill>
                  <a:srgbClr val="000000"/>
                </a:solidFill>
              </a:rPr>
              <a:t> individuals to input significant amounts of personal information into databases.</a:t>
            </a:r>
          </a:p>
          <a:p>
            <a:pPr marL="266700" indent="-266700" eaLnBrk="0" hangingPunct="0">
              <a:spcBef>
                <a:spcPts val="600"/>
              </a:spcBef>
              <a:spcAft>
                <a:spcPts val="1200"/>
              </a:spcAft>
              <a:buClr>
                <a:srgbClr val="00AEEF"/>
              </a:buClr>
              <a:buFontTx/>
              <a:buChar char="•"/>
            </a:pPr>
            <a:r>
              <a:rPr lang="en-GB" altLang="en-US" sz="2000" b="1" dirty="0">
                <a:solidFill>
                  <a:srgbClr val="00B0F0"/>
                </a:solidFill>
              </a:rPr>
              <a:t>Individual assurance </a:t>
            </a:r>
            <a:r>
              <a:rPr lang="en-GB" altLang="en-US" sz="2000" dirty="0">
                <a:solidFill>
                  <a:srgbClr val="000000"/>
                </a:solidFill>
              </a:rPr>
              <a:t>– individuals are requiring more assurance that their personal data is kept secure. What happens to the personal information after entry to that on-line database</a:t>
            </a:r>
            <a:r>
              <a:rPr lang="en-GB" altLang="en-US" sz="2000" dirty="0"/>
              <a:t>?</a:t>
            </a:r>
          </a:p>
          <a:p>
            <a:pPr marL="266700" indent="-266700" eaLnBrk="0" hangingPunct="0">
              <a:spcBef>
                <a:spcPts val="600"/>
              </a:spcBef>
              <a:spcAft>
                <a:spcPts val="1200"/>
              </a:spcAft>
              <a:buClr>
                <a:srgbClr val="00AEEF"/>
              </a:buClr>
              <a:buFontTx/>
              <a:buChar char="•"/>
            </a:pPr>
            <a:r>
              <a:rPr lang="en-GB" altLang="en-US" sz="2000" b="1" dirty="0">
                <a:solidFill>
                  <a:srgbClr val="00B0F0"/>
                </a:solidFill>
              </a:rPr>
              <a:t>Significance</a:t>
            </a:r>
            <a:r>
              <a:rPr lang="en-GB" altLang="en-US" sz="2000" dirty="0">
                <a:solidFill>
                  <a:srgbClr val="000000"/>
                </a:solidFill>
              </a:rPr>
              <a:t> – organisations within the hospitality sector can collect significant amounts of personal data</a:t>
            </a:r>
            <a:r>
              <a:rPr lang="en-GB" altLang="en-US" sz="2000" dirty="0"/>
              <a:t>,</a:t>
            </a:r>
            <a:r>
              <a:rPr lang="en-GB" altLang="en-US" sz="2000" dirty="0">
                <a:solidFill>
                  <a:srgbClr val="000000"/>
                </a:solidFill>
              </a:rPr>
              <a:t> not just on guests but also details in relation to credit cards. Remember hospitality companies will also hold personal information on </a:t>
            </a:r>
            <a:r>
              <a:rPr lang="en-GB" altLang="en-US" sz="2000" dirty="0"/>
              <a:t>its</a:t>
            </a:r>
            <a:r>
              <a:rPr lang="en-GB" altLang="en-US" sz="2000" dirty="0">
                <a:solidFill>
                  <a:srgbClr val="000000"/>
                </a:solidFill>
              </a:rPr>
              <a:t> own employees.</a:t>
            </a:r>
          </a:p>
          <a:p>
            <a:pPr marL="266700" indent="-266700" eaLnBrk="0" hangingPunct="0">
              <a:spcBef>
                <a:spcPts val="600"/>
              </a:spcBef>
              <a:spcAft>
                <a:spcPts val="1200"/>
              </a:spcAft>
              <a:buClr>
                <a:srgbClr val="00AEEF"/>
              </a:buClr>
              <a:buFontTx/>
              <a:buChar char="•"/>
            </a:pPr>
            <a:r>
              <a:rPr lang="en-GB" altLang="en-US" sz="2000" b="1" dirty="0">
                <a:solidFill>
                  <a:srgbClr val="00B0F0"/>
                </a:solidFill>
              </a:rPr>
              <a:t>Sensitive</a:t>
            </a:r>
            <a:r>
              <a:rPr lang="en-GB" altLang="en-US" sz="2000" dirty="0">
                <a:solidFill>
                  <a:srgbClr val="000000"/>
                </a:solidFill>
              </a:rPr>
              <a:t> – information held on customers could be considered to be highly sensitive i.e. think again about payment information or verification information such as passports etc. </a:t>
            </a:r>
          </a:p>
          <a:p>
            <a:pPr marL="266700" indent="-266700" eaLnBrk="0" hangingPunct="0">
              <a:spcBef>
                <a:spcPts val="600"/>
              </a:spcBef>
              <a:spcAft>
                <a:spcPts val="1200"/>
              </a:spcAft>
              <a:buClr>
                <a:srgbClr val="00AEEF"/>
              </a:buClr>
              <a:buFontTx/>
              <a:buChar char="•"/>
            </a:pPr>
            <a:r>
              <a:rPr lang="en-GB" altLang="en-US" sz="2000" b="1" dirty="0">
                <a:solidFill>
                  <a:srgbClr val="00B0F0"/>
                </a:solidFill>
              </a:rPr>
              <a:t>Penalties &amp; reputational damage</a:t>
            </a:r>
            <a:r>
              <a:rPr lang="en-GB" altLang="en-US" sz="2000" b="1" dirty="0">
                <a:solidFill>
                  <a:srgbClr val="000000"/>
                </a:solidFill>
              </a:rPr>
              <a:t> </a:t>
            </a:r>
            <a:r>
              <a:rPr lang="en-GB" altLang="en-US" sz="2000" dirty="0">
                <a:solidFill>
                  <a:srgbClr val="000000"/>
                </a:solidFill>
              </a:rPr>
              <a:t>– companies cannot get away with how important this is going forward under GDPR.</a:t>
            </a:r>
          </a:p>
          <a:p>
            <a:endParaRPr lang="en-GB" sz="2200" dirty="0"/>
          </a:p>
        </p:txBody>
      </p:sp>
    </p:spTree>
    <p:extLst>
      <p:ext uri="{BB962C8B-B14F-4D97-AF65-F5344CB8AC3E}">
        <p14:creationId xmlns:p14="http://schemas.microsoft.com/office/powerpoint/2010/main" val="3931358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Regulatory requirements </a:t>
            </a:r>
            <a:endParaRPr lang="en-GB" dirty="0"/>
          </a:p>
        </p:txBody>
      </p:sp>
      <p:sp>
        <p:nvSpPr>
          <p:cNvPr id="5" name="Content Placeholder 4"/>
          <p:cNvSpPr>
            <a:spLocks noGrp="1"/>
          </p:cNvSpPr>
          <p:nvPr>
            <p:ph idx="1"/>
          </p:nvPr>
        </p:nvSpPr>
        <p:spPr/>
        <p:txBody>
          <a:bodyPr/>
          <a:lstStyle/>
          <a:p>
            <a:pPr marL="0" indent="0"/>
            <a:r>
              <a:rPr lang="en-GB" b="1" dirty="0">
                <a:solidFill>
                  <a:schemeClr val="accent1"/>
                </a:solidFill>
              </a:rPr>
              <a:t>In terms of processing information there are two regulatory requirements that UK organisations should be aware of:</a:t>
            </a:r>
          </a:p>
          <a:p>
            <a:endParaRPr lang="en-GB" dirty="0"/>
          </a:p>
        </p:txBody>
      </p:sp>
      <p:sp>
        <p:nvSpPr>
          <p:cNvPr id="6" name="Oval 5"/>
          <p:cNvSpPr/>
          <p:nvPr/>
        </p:nvSpPr>
        <p:spPr>
          <a:xfrm>
            <a:off x="3025319" y="3149496"/>
            <a:ext cx="3252721" cy="3093857"/>
          </a:xfrm>
          <a:prstGeom prst="ellipse">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7150851" y="3149496"/>
            <a:ext cx="3252721" cy="3093857"/>
          </a:xfrm>
          <a:prstGeom prst="ellipse">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321148" y="4161929"/>
            <a:ext cx="2584353" cy="1107996"/>
          </a:xfrm>
          <a:prstGeom prst="rect">
            <a:avLst/>
          </a:prstGeom>
          <a:noFill/>
        </p:spPr>
        <p:txBody>
          <a:bodyPr wrap="square" rtlCol="0">
            <a:spAutoFit/>
          </a:bodyPr>
          <a:lstStyle/>
          <a:p>
            <a:pPr algn="ctr"/>
            <a:r>
              <a:rPr lang="en-GB" sz="2200" b="1" dirty="0">
                <a:solidFill>
                  <a:schemeClr val="bg1"/>
                </a:solidFill>
              </a:rPr>
              <a:t>Current UK Data Protection Act 1998</a:t>
            </a:r>
          </a:p>
        </p:txBody>
      </p:sp>
      <p:sp>
        <p:nvSpPr>
          <p:cNvPr id="9" name="TextBox 8"/>
          <p:cNvSpPr txBox="1"/>
          <p:nvPr/>
        </p:nvSpPr>
        <p:spPr>
          <a:xfrm>
            <a:off x="7559522" y="3823376"/>
            <a:ext cx="2435828" cy="1785104"/>
          </a:xfrm>
          <a:prstGeom prst="rect">
            <a:avLst/>
          </a:prstGeom>
          <a:noFill/>
        </p:spPr>
        <p:txBody>
          <a:bodyPr wrap="square" rtlCol="0">
            <a:spAutoFit/>
          </a:bodyPr>
          <a:lstStyle/>
          <a:p>
            <a:pPr algn="ctr"/>
            <a:r>
              <a:rPr lang="en-GB" sz="2200" b="1" dirty="0">
                <a:solidFill>
                  <a:schemeClr val="bg1"/>
                </a:solidFill>
              </a:rPr>
              <a:t>The European Union General Data Protection Regulation (‘GDPR’)</a:t>
            </a:r>
          </a:p>
        </p:txBody>
      </p:sp>
    </p:spTree>
    <p:extLst>
      <p:ext uri="{BB962C8B-B14F-4D97-AF65-F5344CB8AC3E}">
        <p14:creationId xmlns:p14="http://schemas.microsoft.com/office/powerpoint/2010/main" val="274814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Current UK Data Protection Act 1998 </a:t>
            </a:r>
            <a:endParaRPr lang="en-GB" dirty="0"/>
          </a:p>
        </p:txBody>
      </p:sp>
      <p:sp>
        <p:nvSpPr>
          <p:cNvPr id="4" name="Content Placeholder 3"/>
          <p:cNvSpPr>
            <a:spLocks noGrp="1"/>
          </p:cNvSpPr>
          <p:nvPr>
            <p:ph idx="1"/>
          </p:nvPr>
        </p:nvSpPr>
        <p:spPr/>
        <p:txBody>
          <a:bodyPr/>
          <a:lstStyle/>
          <a:p>
            <a:r>
              <a:rPr lang="en-GB" b="1" dirty="0">
                <a:solidFill>
                  <a:schemeClr val="accent1"/>
                </a:solidFill>
              </a:rPr>
              <a:t>The UK Data Protection Act is currently governed by eight principles.</a:t>
            </a:r>
          </a:p>
          <a:p>
            <a:pPr>
              <a:buClr>
                <a:schemeClr val="accent1"/>
              </a:buClr>
              <a:buFont typeface="Arial" panose="020B0604020202020204" pitchFamily="34" charset="0"/>
              <a:buChar char="•"/>
            </a:pPr>
            <a:r>
              <a:rPr lang="en-GB" dirty="0"/>
              <a:t>These principles will generally remain.</a:t>
            </a:r>
          </a:p>
          <a:p>
            <a:pPr>
              <a:buClr>
                <a:schemeClr val="accent1"/>
              </a:buClr>
              <a:buFont typeface="Arial" panose="020B0604020202020204" pitchFamily="34" charset="0"/>
              <a:buChar char="•"/>
            </a:pPr>
            <a:r>
              <a:rPr lang="en-GB" dirty="0"/>
              <a:t>Important to note that the EU General Data Protection Regulation will be an additional requirement.</a:t>
            </a:r>
          </a:p>
          <a:p>
            <a:pPr>
              <a:buClr>
                <a:schemeClr val="accent1"/>
              </a:buClr>
              <a:buFont typeface="Arial" panose="020B0604020202020204" pitchFamily="34" charset="0"/>
              <a:buChar char="•"/>
            </a:pPr>
            <a:r>
              <a:rPr lang="en-GB" dirty="0"/>
              <a:t>Principles that the current UK Data Protection Act is governed by:</a:t>
            </a:r>
          </a:p>
          <a:p>
            <a:endParaRPr lang="en-GB" dirty="0"/>
          </a:p>
        </p:txBody>
      </p:sp>
      <p:sp>
        <p:nvSpPr>
          <p:cNvPr id="11" name="Rectangle 10"/>
          <p:cNvSpPr/>
          <p:nvPr/>
        </p:nvSpPr>
        <p:spPr>
          <a:xfrm>
            <a:off x="2540803" y="4604551"/>
            <a:ext cx="1767942" cy="1053028"/>
          </a:xfrm>
          <a:prstGeom prst="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Data used fairly</a:t>
            </a:r>
          </a:p>
        </p:txBody>
      </p:sp>
      <p:sp>
        <p:nvSpPr>
          <p:cNvPr id="13" name="Rectangle 12"/>
          <p:cNvSpPr/>
          <p:nvPr/>
        </p:nvSpPr>
        <p:spPr>
          <a:xfrm>
            <a:off x="9138247" y="5982833"/>
            <a:ext cx="1767942" cy="1053028"/>
          </a:xfrm>
          <a:prstGeom prst="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International</a:t>
            </a:r>
          </a:p>
        </p:txBody>
      </p:sp>
      <p:sp>
        <p:nvSpPr>
          <p:cNvPr id="14" name="Rectangle 13"/>
          <p:cNvSpPr/>
          <p:nvPr/>
        </p:nvSpPr>
        <p:spPr>
          <a:xfrm>
            <a:off x="6980066" y="5982832"/>
            <a:ext cx="1767942" cy="1053028"/>
          </a:xfrm>
          <a:prstGeom prst="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Security</a:t>
            </a:r>
          </a:p>
        </p:txBody>
      </p:sp>
      <p:sp>
        <p:nvSpPr>
          <p:cNvPr id="15" name="Rectangle 14"/>
          <p:cNvSpPr/>
          <p:nvPr/>
        </p:nvSpPr>
        <p:spPr>
          <a:xfrm>
            <a:off x="4703898" y="5982832"/>
            <a:ext cx="1767942" cy="1053028"/>
          </a:xfrm>
          <a:prstGeom prst="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Rights</a:t>
            </a:r>
          </a:p>
        </p:txBody>
      </p:sp>
      <p:sp>
        <p:nvSpPr>
          <p:cNvPr id="16" name="Rectangle 15"/>
          <p:cNvSpPr/>
          <p:nvPr/>
        </p:nvSpPr>
        <p:spPr>
          <a:xfrm>
            <a:off x="2540802" y="5982832"/>
            <a:ext cx="1767942" cy="1053028"/>
          </a:xfrm>
          <a:prstGeom prst="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Retention</a:t>
            </a:r>
          </a:p>
        </p:txBody>
      </p:sp>
      <p:sp>
        <p:nvSpPr>
          <p:cNvPr id="17" name="Rectangle 16"/>
          <p:cNvSpPr/>
          <p:nvPr/>
        </p:nvSpPr>
        <p:spPr>
          <a:xfrm>
            <a:off x="4703898" y="4604549"/>
            <a:ext cx="1767942" cy="1053028"/>
          </a:xfrm>
          <a:prstGeom prst="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Specific purpose</a:t>
            </a:r>
          </a:p>
        </p:txBody>
      </p:sp>
      <p:sp>
        <p:nvSpPr>
          <p:cNvPr id="18" name="Rectangle 17"/>
          <p:cNvSpPr/>
          <p:nvPr/>
        </p:nvSpPr>
        <p:spPr>
          <a:xfrm>
            <a:off x="6980066" y="4604551"/>
            <a:ext cx="1767942" cy="1053028"/>
          </a:xfrm>
          <a:prstGeom prst="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Adequate</a:t>
            </a:r>
          </a:p>
        </p:txBody>
      </p:sp>
      <p:sp>
        <p:nvSpPr>
          <p:cNvPr id="19" name="Rectangle 18"/>
          <p:cNvSpPr/>
          <p:nvPr/>
        </p:nvSpPr>
        <p:spPr>
          <a:xfrm>
            <a:off x="9138247" y="4604551"/>
            <a:ext cx="1767942" cy="1053028"/>
          </a:xfrm>
          <a:prstGeom prst="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Accurate</a:t>
            </a:r>
          </a:p>
        </p:txBody>
      </p:sp>
    </p:spTree>
    <p:extLst>
      <p:ext uri="{BB962C8B-B14F-4D97-AF65-F5344CB8AC3E}">
        <p14:creationId xmlns:p14="http://schemas.microsoft.com/office/powerpoint/2010/main" val="4210880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European Union General Data Regulation (‘GDPR’) </a:t>
            </a:r>
            <a:endParaRPr lang="en-GB" dirty="0"/>
          </a:p>
        </p:txBody>
      </p:sp>
      <p:sp>
        <p:nvSpPr>
          <p:cNvPr id="5" name="Content Placeholder 4"/>
          <p:cNvSpPr>
            <a:spLocks noGrp="1"/>
          </p:cNvSpPr>
          <p:nvPr>
            <p:ph idx="1"/>
          </p:nvPr>
        </p:nvSpPr>
        <p:spPr/>
        <p:txBody>
          <a:bodyPr/>
          <a:lstStyle/>
          <a:p>
            <a:r>
              <a:rPr lang="en-GB" altLang="en-US" b="1" dirty="0">
                <a:solidFill>
                  <a:schemeClr val="accent1"/>
                </a:solidFill>
              </a:rPr>
              <a:t>What do we know about GDPR?</a:t>
            </a:r>
          </a:p>
          <a:p>
            <a:pPr>
              <a:spcBef>
                <a:spcPts val="600"/>
              </a:spcBef>
              <a:spcAft>
                <a:spcPts val="1200"/>
              </a:spcAft>
              <a:buClr>
                <a:schemeClr val="accent1"/>
              </a:buClr>
              <a:buFont typeface="Arial" panose="020B0604020202020204" pitchFamily="34" charset="0"/>
              <a:buChar char="•"/>
            </a:pPr>
            <a:r>
              <a:rPr lang="en-GB" altLang="en-US" dirty="0"/>
              <a:t>Adopted by the European Commission in April 2016.</a:t>
            </a:r>
          </a:p>
          <a:p>
            <a:pPr>
              <a:spcBef>
                <a:spcPts val="600"/>
              </a:spcBef>
              <a:spcAft>
                <a:spcPts val="1200"/>
              </a:spcAft>
              <a:buClr>
                <a:schemeClr val="accent1"/>
              </a:buClr>
              <a:buFont typeface="Arial" panose="020B0604020202020204" pitchFamily="34" charset="0"/>
              <a:buChar char="•"/>
            </a:pPr>
            <a:r>
              <a:rPr lang="en-GB" dirty="0"/>
              <a:t>Dubbed biggest shake up of data protection laws for 20 years.</a:t>
            </a:r>
          </a:p>
          <a:p>
            <a:pPr>
              <a:spcBef>
                <a:spcPts val="600"/>
              </a:spcBef>
              <a:spcAft>
                <a:spcPts val="1200"/>
              </a:spcAft>
              <a:buClr>
                <a:schemeClr val="accent1"/>
              </a:buClr>
              <a:buFont typeface="Arial" panose="020B0604020202020204" pitchFamily="34" charset="0"/>
              <a:buChar char="•"/>
            </a:pPr>
            <a:r>
              <a:rPr lang="en-GB" dirty="0"/>
              <a:t>Organisations around the globe will have until 25 May 2018 to fully comply with the new GDPR regulations.</a:t>
            </a:r>
          </a:p>
          <a:p>
            <a:pPr>
              <a:spcBef>
                <a:spcPts val="600"/>
              </a:spcBef>
              <a:spcAft>
                <a:spcPts val="1200"/>
              </a:spcAft>
              <a:buClr>
                <a:schemeClr val="accent1"/>
              </a:buClr>
              <a:buFont typeface="Arial" panose="020B0604020202020204" pitchFamily="34" charset="0"/>
              <a:buChar char="•"/>
            </a:pPr>
            <a:r>
              <a:rPr lang="en-GB" dirty="0"/>
              <a:t>Non compliance could result in considerable fines being issued.</a:t>
            </a:r>
          </a:p>
          <a:p>
            <a:pPr>
              <a:spcBef>
                <a:spcPts val="600"/>
              </a:spcBef>
              <a:spcAft>
                <a:spcPts val="1200"/>
              </a:spcAft>
              <a:buClr>
                <a:schemeClr val="accent1"/>
              </a:buClr>
              <a:buFont typeface="Arial" panose="020B0604020202020204" pitchFamily="34" charset="0"/>
              <a:buChar char="•"/>
            </a:pPr>
            <a:r>
              <a:rPr lang="en-GB" dirty="0"/>
              <a:t>Designed to strengthen and unify data protection for individuals within the EU. It’s primary objective is to give citizens back control of their personal data, along with simplifying the regulatory environment for international companies.</a:t>
            </a:r>
          </a:p>
          <a:p>
            <a:pPr>
              <a:spcBef>
                <a:spcPts val="600"/>
              </a:spcBef>
              <a:spcAft>
                <a:spcPts val="1200"/>
              </a:spcAft>
            </a:pPr>
            <a:endParaRPr lang="en-GB" dirty="0"/>
          </a:p>
        </p:txBody>
      </p:sp>
    </p:spTree>
    <p:extLst>
      <p:ext uri="{BB962C8B-B14F-4D97-AF65-F5344CB8AC3E}">
        <p14:creationId xmlns:p14="http://schemas.microsoft.com/office/powerpoint/2010/main" val="2712438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altLang="en-US"/>
              <a:t>GDPR considerations</a:t>
            </a:r>
          </a:p>
        </p:txBody>
      </p:sp>
      <p:sp>
        <p:nvSpPr>
          <p:cNvPr id="23555" name="Content Placeholder 1"/>
          <p:cNvSpPr>
            <a:spLocks noGrp="1"/>
          </p:cNvSpPr>
          <p:nvPr>
            <p:ph idx="1"/>
          </p:nvPr>
        </p:nvSpPr>
        <p:spPr/>
        <p:txBody>
          <a:bodyPr/>
          <a:lstStyle/>
          <a:p>
            <a:r>
              <a:rPr lang="en-GB" altLang="en-US" sz="2200" b="1" dirty="0">
                <a:solidFill>
                  <a:schemeClr val="accent1"/>
                </a:solidFill>
              </a:rPr>
              <a:t>Increased territorial scope</a:t>
            </a:r>
          </a:p>
          <a:p>
            <a:pPr lvl="1">
              <a:spcBef>
                <a:spcPts val="600"/>
              </a:spcBef>
              <a:spcAft>
                <a:spcPts val="1200"/>
              </a:spcAft>
            </a:pPr>
            <a:r>
              <a:rPr lang="en-GB" sz="2200" dirty="0"/>
              <a:t>The regulation applies to the processing of personal data in the context of the activities of an establishment of a controller or a processor in the Union, regardless if the processing takes place in the Union or not.</a:t>
            </a:r>
          </a:p>
          <a:p>
            <a:pPr lvl="1">
              <a:spcBef>
                <a:spcPts val="600"/>
              </a:spcBef>
              <a:spcAft>
                <a:spcPts val="1200"/>
              </a:spcAft>
            </a:pPr>
            <a:r>
              <a:rPr lang="en-GB" sz="2200" dirty="0"/>
              <a:t>The regulation applies to the processing of personal data of data subjects who are in the Union by a controller or processor not established in the Union, where the processing activities are related to:</a:t>
            </a:r>
          </a:p>
          <a:p>
            <a:pPr lvl="2">
              <a:spcBef>
                <a:spcPts val="0"/>
              </a:spcBef>
              <a:spcAft>
                <a:spcPts val="600"/>
              </a:spcAft>
            </a:pPr>
            <a:r>
              <a:rPr lang="en-GB" altLang="en-US" sz="2000" dirty="0"/>
              <a:t>the offering of goods or services, irrespective of whether a payment of the data subject is required, to such data subjects in the Union; or</a:t>
            </a:r>
          </a:p>
          <a:p>
            <a:pPr lvl="2">
              <a:spcBef>
                <a:spcPts val="0"/>
              </a:spcBef>
              <a:spcAft>
                <a:spcPts val="600"/>
              </a:spcAft>
            </a:pPr>
            <a:r>
              <a:rPr lang="en-GB" altLang="en-US" sz="2000" dirty="0"/>
              <a:t>the monitoring of their behaviour as far as their behaviour takes place within the union.</a:t>
            </a:r>
          </a:p>
        </p:txBody>
      </p:sp>
    </p:spTree>
    <p:extLst>
      <p:ext uri="{BB962C8B-B14F-4D97-AF65-F5344CB8AC3E}">
        <p14:creationId xmlns:p14="http://schemas.microsoft.com/office/powerpoint/2010/main" val="80001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altLang="en-US" dirty="0"/>
              <a:t>GDPR considerations</a:t>
            </a:r>
          </a:p>
        </p:txBody>
      </p:sp>
      <p:sp>
        <p:nvSpPr>
          <p:cNvPr id="23555" name="Content Placeholder 1"/>
          <p:cNvSpPr>
            <a:spLocks noGrp="1"/>
          </p:cNvSpPr>
          <p:nvPr>
            <p:ph idx="1"/>
          </p:nvPr>
        </p:nvSpPr>
        <p:spPr/>
        <p:txBody>
          <a:bodyPr/>
          <a:lstStyle/>
          <a:p>
            <a:pPr marL="1588" lvl="1" indent="0">
              <a:buNone/>
            </a:pPr>
            <a:r>
              <a:rPr lang="en-GB" altLang="en-US" sz="2200" b="1" dirty="0">
                <a:solidFill>
                  <a:schemeClr val="accent1"/>
                </a:solidFill>
              </a:rPr>
              <a:t>Penalties</a:t>
            </a:r>
          </a:p>
          <a:p>
            <a:pPr lvl="1">
              <a:spcBef>
                <a:spcPts val="600"/>
              </a:spcBef>
              <a:spcAft>
                <a:spcPts val="1200"/>
              </a:spcAft>
            </a:pPr>
            <a:r>
              <a:rPr lang="en-GB" altLang="en-US" sz="2200" dirty="0"/>
              <a:t>Put simply, if an organisation gets this wrong they could be fined up to 4% of their annual global turnover or €20 million – whichever is greater.</a:t>
            </a:r>
          </a:p>
          <a:p>
            <a:pPr lvl="1">
              <a:spcBef>
                <a:spcPts val="600"/>
              </a:spcBef>
              <a:spcAft>
                <a:spcPts val="1200"/>
              </a:spcAft>
            </a:pPr>
            <a:r>
              <a:rPr lang="en-GB" altLang="en-US" sz="2200" dirty="0"/>
              <a:t>Worst case scenario.</a:t>
            </a:r>
          </a:p>
          <a:p>
            <a:pPr lvl="1">
              <a:spcBef>
                <a:spcPts val="600"/>
              </a:spcBef>
              <a:spcAft>
                <a:spcPts val="1200"/>
              </a:spcAft>
            </a:pPr>
            <a:r>
              <a:rPr lang="en-GB" altLang="en-US" sz="2200" dirty="0"/>
              <a:t>Penalties can be issued to data controllers and data processors.</a:t>
            </a:r>
          </a:p>
          <a:p>
            <a:pPr lvl="1">
              <a:spcBef>
                <a:spcPts val="600"/>
              </a:spcBef>
              <a:spcAft>
                <a:spcPts val="1200"/>
              </a:spcAft>
            </a:pPr>
            <a:r>
              <a:rPr lang="en-GB" altLang="en-US" sz="2200" dirty="0"/>
              <a:t>Adverse reputational effect.</a:t>
            </a:r>
          </a:p>
        </p:txBody>
      </p:sp>
    </p:spTree>
    <p:extLst>
      <p:ext uri="{BB962C8B-B14F-4D97-AF65-F5344CB8AC3E}">
        <p14:creationId xmlns:p14="http://schemas.microsoft.com/office/powerpoint/2010/main" val="1683303858"/>
      </p:ext>
    </p:extLst>
  </p:cSld>
  <p:clrMapOvr>
    <a:masterClrMapping/>
  </p:clrMapOvr>
</p:sld>
</file>

<file path=ppt/theme/theme1.xml><?xml version="1.0" encoding="utf-8"?>
<a:theme xmlns:a="http://schemas.openxmlformats.org/drawingml/2006/main" name="benchmarking powerpoint">
  <a:themeElements>
    <a:clrScheme name="Custom 1">
      <a:dk1>
        <a:srgbClr val="000000"/>
      </a:dk1>
      <a:lt1>
        <a:srgbClr val="FFFFFF"/>
      </a:lt1>
      <a:dk2>
        <a:srgbClr val="711471"/>
      </a:dk2>
      <a:lt2>
        <a:srgbClr val="C3D0E4"/>
      </a:lt2>
      <a:accent1>
        <a:srgbClr val="00AEEF"/>
      </a:accent1>
      <a:accent2>
        <a:srgbClr val="E5B53B"/>
      </a:accent2>
      <a:accent3>
        <a:srgbClr val="FFFFFF"/>
      </a:accent3>
      <a:accent4>
        <a:srgbClr val="000000"/>
      </a:accent4>
      <a:accent5>
        <a:srgbClr val="BBAABB"/>
      </a:accent5>
      <a:accent6>
        <a:srgbClr val="CFA435"/>
      </a:accent6>
      <a:hlink>
        <a:srgbClr val="00928F"/>
      </a:hlink>
      <a:folHlink>
        <a:srgbClr val="605270"/>
      </a:folHlink>
    </a:clrScheme>
    <a:fontScheme name="MS_Main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_Main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S_Main PowerPoi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S_Main PowerPoi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S_Main PowerPoi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S_Main PowerPoi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S_Main PowerPoi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S_Main PowerPoi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S_Main PowerPoi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S_Main PowerPoi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S_Main PowerPoi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S_Main PowerPoi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S_Main PowerPoi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S_Main PowerPoint 13">
        <a:dk1>
          <a:srgbClr val="000000"/>
        </a:dk1>
        <a:lt1>
          <a:srgbClr val="FFFFFF"/>
        </a:lt1>
        <a:dk2>
          <a:srgbClr val="C3D0E4"/>
        </a:dk2>
        <a:lt2>
          <a:srgbClr val="00AEEF"/>
        </a:lt2>
        <a:accent1>
          <a:srgbClr val="711471"/>
        </a:accent1>
        <a:accent2>
          <a:srgbClr val="A9C398"/>
        </a:accent2>
        <a:accent3>
          <a:srgbClr val="FFFFFF"/>
        </a:accent3>
        <a:accent4>
          <a:srgbClr val="000000"/>
        </a:accent4>
        <a:accent5>
          <a:srgbClr val="BBAABB"/>
        </a:accent5>
        <a:accent6>
          <a:srgbClr val="99B089"/>
        </a:accent6>
        <a:hlink>
          <a:srgbClr val="00928F"/>
        </a:hlink>
        <a:folHlink>
          <a:srgbClr val="E5B53B"/>
        </a:folHlink>
      </a:clrScheme>
      <a:clrMap bg1="lt1" tx1="dk1" bg2="lt2" tx2="dk2" accent1="accent1" accent2="accent2" accent3="accent3" accent4="accent4" accent5="accent5" accent6="accent6" hlink="hlink" folHlink="folHlink"/>
    </a:extraClrScheme>
    <a:extraClrScheme>
      <a:clrScheme name="MS_Main PowerPoint 14">
        <a:dk1>
          <a:srgbClr val="000000"/>
        </a:dk1>
        <a:lt1>
          <a:srgbClr val="FFFFFF"/>
        </a:lt1>
        <a:dk2>
          <a:srgbClr val="00AEEF"/>
        </a:dk2>
        <a:lt2>
          <a:srgbClr val="C3D0E4"/>
        </a:lt2>
        <a:accent1>
          <a:srgbClr val="711471"/>
        </a:accent1>
        <a:accent2>
          <a:srgbClr val="A9C398"/>
        </a:accent2>
        <a:accent3>
          <a:srgbClr val="FFFFFF"/>
        </a:accent3>
        <a:accent4>
          <a:srgbClr val="000000"/>
        </a:accent4>
        <a:accent5>
          <a:srgbClr val="BBAABB"/>
        </a:accent5>
        <a:accent6>
          <a:srgbClr val="99B089"/>
        </a:accent6>
        <a:hlink>
          <a:srgbClr val="00928F"/>
        </a:hlink>
        <a:folHlink>
          <a:srgbClr val="E5B53B"/>
        </a:folHlink>
      </a:clrScheme>
      <a:clrMap bg1="lt1" tx1="dk1" bg2="lt2" tx2="dk2" accent1="accent1" accent2="accent2" accent3="accent3" accent4="accent4" accent5="accent5" accent6="accent6" hlink="hlink" folHlink="folHlink"/>
    </a:extraClrScheme>
    <a:extraClrScheme>
      <a:clrScheme name="MS_Main PowerPoint 15">
        <a:dk1>
          <a:srgbClr val="000000"/>
        </a:dk1>
        <a:lt1>
          <a:srgbClr val="FFFFFF"/>
        </a:lt1>
        <a:dk2>
          <a:srgbClr val="00AEE4"/>
        </a:dk2>
        <a:lt2>
          <a:srgbClr val="C3D0E4"/>
        </a:lt2>
        <a:accent1>
          <a:srgbClr val="711471"/>
        </a:accent1>
        <a:accent2>
          <a:srgbClr val="A9C398"/>
        </a:accent2>
        <a:accent3>
          <a:srgbClr val="FFFFFF"/>
        </a:accent3>
        <a:accent4>
          <a:srgbClr val="000000"/>
        </a:accent4>
        <a:accent5>
          <a:srgbClr val="BBAABB"/>
        </a:accent5>
        <a:accent6>
          <a:srgbClr val="99B089"/>
        </a:accent6>
        <a:hlink>
          <a:srgbClr val="00928F"/>
        </a:hlink>
        <a:folHlink>
          <a:srgbClr val="E5B53B"/>
        </a:folHlink>
      </a:clrScheme>
      <a:clrMap bg1="lt1" tx1="dk1" bg2="lt2" tx2="dk2" accent1="accent1" accent2="accent2" accent3="accent3" accent4="accent4" accent5="accent5" accent6="accent6" hlink="hlink" folHlink="folHlink"/>
    </a:extraClrScheme>
    <a:extraClrScheme>
      <a:clrScheme name="MS_Main PowerPoint 16">
        <a:dk1>
          <a:srgbClr val="000000"/>
        </a:dk1>
        <a:lt1>
          <a:srgbClr val="FFFFFF"/>
        </a:lt1>
        <a:dk2>
          <a:srgbClr val="00AEEF"/>
        </a:dk2>
        <a:lt2>
          <a:srgbClr val="C3D0E4"/>
        </a:lt2>
        <a:accent1>
          <a:srgbClr val="711471"/>
        </a:accent1>
        <a:accent2>
          <a:srgbClr val="E5B53B"/>
        </a:accent2>
        <a:accent3>
          <a:srgbClr val="FFFFFF"/>
        </a:accent3>
        <a:accent4>
          <a:srgbClr val="000000"/>
        </a:accent4>
        <a:accent5>
          <a:srgbClr val="BBAABB"/>
        </a:accent5>
        <a:accent6>
          <a:srgbClr val="CFA435"/>
        </a:accent6>
        <a:hlink>
          <a:srgbClr val="00928F"/>
        </a:hlink>
        <a:folHlink>
          <a:srgbClr val="60527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6">
      <a:dk1>
        <a:srgbClr val="000000"/>
      </a:dk1>
      <a:lt1>
        <a:srgbClr val="FFFFFF"/>
      </a:lt1>
      <a:dk2>
        <a:srgbClr val="00AEEF"/>
      </a:dk2>
      <a:lt2>
        <a:srgbClr val="C3D0E4"/>
      </a:lt2>
      <a:accent1>
        <a:srgbClr val="711471"/>
      </a:accent1>
      <a:accent2>
        <a:srgbClr val="E5B53B"/>
      </a:accent2>
      <a:accent3>
        <a:srgbClr val="FFFFFF"/>
      </a:accent3>
      <a:accent4>
        <a:srgbClr val="000000"/>
      </a:accent4>
      <a:accent5>
        <a:srgbClr val="BBAABB"/>
      </a:accent5>
      <a:accent6>
        <a:srgbClr val="CFA435"/>
      </a:accent6>
      <a:hlink>
        <a:srgbClr val="00928F"/>
      </a:hlink>
      <a:folHlink>
        <a:srgbClr val="60527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FFFFFF"/>
        </a:lt1>
        <a:dk2>
          <a:srgbClr val="C3D0E4"/>
        </a:dk2>
        <a:lt2>
          <a:srgbClr val="00AEEF"/>
        </a:lt2>
        <a:accent1>
          <a:srgbClr val="711471"/>
        </a:accent1>
        <a:accent2>
          <a:srgbClr val="A9C398"/>
        </a:accent2>
        <a:accent3>
          <a:srgbClr val="FFFFFF"/>
        </a:accent3>
        <a:accent4>
          <a:srgbClr val="000000"/>
        </a:accent4>
        <a:accent5>
          <a:srgbClr val="BBAABB"/>
        </a:accent5>
        <a:accent6>
          <a:srgbClr val="99B089"/>
        </a:accent6>
        <a:hlink>
          <a:srgbClr val="00928F"/>
        </a:hlink>
        <a:folHlink>
          <a:srgbClr val="E5B53B"/>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FFFFF"/>
        </a:lt1>
        <a:dk2>
          <a:srgbClr val="00AEEF"/>
        </a:dk2>
        <a:lt2>
          <a:srgbClr val="C3D0E4"/>
        </a:lt2>
        <a:accent1>
          <a:srgbClr val="711471"/>
        </a:accent1>
        <a:accent2>
          <a:srgbClr val="A9C398"/>
        </a:accent2>
        <a:accent3>
          <a:srgbClr val="FFFFFF"/>
        </a:accent3>
        <a:accent4>
          <a:srgbClr val="000000"/>
        </a:accent4>
        <a:accent5>
          <a:srgbClr val="BBAABB"/>
        </a:accent5>
        <a:accent6>
          <a:srgbClr val="99B089"/>
        </a:accent6>
        <a:hlink>
          <a:srgbClr val="00928F"/>
        </a:hlink>
        <a:folHlink>
          <a:srgbClr val="E5B53B"/>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FF"/>
        </a:lt1>
        <a:dk2>
          <a:srgbClr val="00AEE4"/>
        </a:dk2>
        <a:lt2>
          <a:srgbClr val="C3D0E4"/>
        </a:lt2>
        <a:accent1>
          <a:srgbClr val="711471"/>
        </a:accent1>
        <a:accent2>
          <a:srgbClr val="A9C398"/>
        </a:accent2>
        <a:accent3>
          <a:srgbClr val="FFFFFF"/>
        </a:accent3>
        <a:accent4>
          <a:srgbClr val="000000"/>
        </a:accent4>
        <a:accent5>
          <a:srgbClr val="BBAABB"/>
        </a:accent5>
        <a:accent6>
          <a:srgbClr val="99B089"/>
        </a:accent6>
        <a:hlink>
          <a:srgbClr val="00928F"/>
        </a:hlink>
        <a:folHlink>
          <a:srgbClr val="E5B53B"/>
        </a:folHlink>
      </a:clrScheme>
      <a:clrMap bg1="lt1" tx1="dk1" bg2="lt2" tx2="dk2" accent1="accent1" accent2="accent2" accent3="accent3" accent4="accent4" accent5="accent5" accent6="accent6" hlink="hlink" folHlink="folHlink"/>
    </a:extraClrScheme>
    <a:extraClrScheme>
      <a:clrScheme name="1_Custom Design 16">
        <a:dk1>
          <a:srgbClr val="000000"/>
        </a:dk1>
        <a:lt1>
          <a:srgbClr val="FFFFFF"/>
        </a:lt1>
        <a:dk2>
          <a:srgbClr val="00AEEF"/>
        </a:dk2>
        <a:lt2>
          <a:srgbClr val="C3D0E4"/>
        </a:lt2>
        <a:accent1>
          <a:srgbClr val="711471"/>
        </a:accent1>
        <a:accent2>
          <a:srgbClr val="E5B53B"/>
        </a:accent2>
        <a:accent3>
          <a:srgbClr val="FFFFFF"/>
        </a:accent3>
        <a:accent4>
          <a:srgbClr val="000000"/>
        </a:accent4>
        <a:accent5>
          <a:srgbClr val="BBAABB"/>
        </a:accent5>
        <a:accent6>
          <a:srgbClr val="CFA435"/>
        </a:accent6>
        <a:hlink>
          <a:srgbClr val="00928F"/>
        </a:hlink>
        <a:folHlink>
          <a:srgbClr val="60527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benchmarking powerpoint</Template>
  <TotalTime>1727</TotalTime>
  <Words>2369</Words>
  <Application>Microsoft Macintosh PowerPoint</Application>
  <PresentationFormat>Custom</PresentationFormat>
  <Paragraphs>210</Paragraphs>
  <Slides>29</Slides>
  <Notes>0</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29</vt:i4>
      </vt:variant>
    </vt:vector>
  </HeadingPairs>
  <TitlesOfParts>
    <vt:vector size="32" baseType="lpstr">
      <vt:lpstr>Arial</vt:lpstr>
      <vt:lpstr>benchmarking powerpoint</vt:lpstr>
      <vt:lpstr>1_Custom Design</vt:lpstr>
      <vt:lpstr>Data Privacy – Session on EU General Data Protection Regulation (GDPR) </vt:lpstr>
      <vt:lpstr>What to expect from this session</vt:lpstr>
      <vt:lpstr>What is data privacy and personal data? </vt:lpstr>
      <vt:lpstr>Why is privacy important in the hospitality sector? </vt:lpstr>
      <vt:lpstr>Regulatory requirements </vt:lpstr>
      <vt:lpstr>Current UK Data Protection Act 1998 </vt:lpstr>
      <vt:lpstr>The European Union General Data Regulation (‘GDPR’) </vt:lpstr>
      <vt:lpstr>GDPR considerations</vt:lpstr>
      <vt:lpstr>GDPR considerations</vt:lpstr>
      <vt:lpstr>GDPR considerations</vt:lpstr>
      <vt:lpstr>GDPR considerations</vt:lpstr>
      <vt:lpstr>GDPR considerations</vt:lpstr>
      <vt:lpstr>GDPR considerations</vt:lpstr>
      <vt:lpstr>GDPR considerations</vt:lpstr>
      <vt:lpstr>GDPR considerations</vt:lpstr>
      <vt:lpstr>GDPR considerations</vt:lpstr>
      <vt:lpstr>GDPR considerations</vt:lpstr>
      <vt:lpstr>What should your organisation be doing?</vt:lpstr>
      <vt:lpstr>What should your organisation be doing? </vt:lpstr>
      <vt:lpstr>What should your organisation be doing? </vt:lpstr>
      <vt:lpstr>What should your organisation be doing? </vt:lpstr>
      <vt:lpstr>What should your organisation be doing? </vt:lpstr>
      <vt:lpstr>What should your organisation be doing? </vt:lpstr>
      <vt:lpstr>What should your organisation be doing? Some specific considerations!</vt:lpstr>
      <vt:lpstr>What should your organisation be doing? Some specific considerations! </vt:lpstr>
      <vt:lpstr>GDPR – Myths</vt:lpstr>
      <vt:lpstr>Conclusion</vt:lpstr>
      <vt:lpstr>Questions?</vt:lpstr>
      <vt:lpstr>Data Privacy – Session on EU General Data Protection Regulation (GDPR) </vt:lpstr>
    </vt:vector>
  </TitlesOfParts>
  <Company>Moore Stephens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Moore Stephens Technology Sector Group</dc:title>
  <dc:creator>Christopher Beveridge</dc:creator>
  <cp:lastModifiedBy>Elisa Johnson</cp:lastModifiedBy>
  <cp:revision>115</cp:revision>
  <dcterms:created xsi:type="dcterms:W3CDTF">2015-10-13T10:01:15Z</dcterms:created>
  <dcterms:modified xsi:type="dcterms:W3CDTF">2019-06-28T04:46:06Z</dcterms:modified>
</cp:coreProperties>
</file>